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Default Extension="gif" ContentType="image/gif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charts/colors1.xml" ContentType="application/vnd.ms-office.chartcolorstyle+xml"/>
  <Default Extension="tiff" ContentType="image/tif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  <p:sldMasterId id="2147483683" r:id="rId3"/>
    <p:sldMasterId id="2147483704" r:id="rId4"/>
    <p:sldMasterId id="2147483717" r:id="rId5"/>
  </p:sldMasterIdLst>
  <p:notesMasterIdLst>
    <p:notesMasterId r:id="rId56"/>
  </p:notesMasterIdLst>
  <p:handoutMasterIdLst>
    <p:handoutMasterId r:id="rId57"/>
  </p:handoutMasterIdLst>
  <p:sldIdLst>
    <p:sldId id="325" r:id="rId6"/>
    <p:sldId id="626" r:id="rId7"/>
    <p:sldId id="628" r:id="rId8"/>
    <p:sldId id="608" r:id="rId9"/>
    <p:sldId id="609" r:id="rId10"/>
    <p:sldId id="629" r:id="rId11"/>
    <p:sldId id="630" r:id="rId12"/>
    <p:sldId id="645" r:id="rId13"/>
    <p:sldId id="612" r:id="rId14"/>
    <p:sldId id="631" r:id="rId15"/>
    <p:sldId id="632" r:id="rId16"/>
    <p:sldId id="615" r:id="rId17"/>
    <p:sldId id="646" r:id="rId18"/>
    <p:sldId id="633" r:id="rId19"/>
    <p:sldId id="634" r:id="rId20"/>
    <p:sldId id="639" r:id="rId21"/>
    <p:sldId id="647" r:id="rId22"/>
    <p:sldId id="648" r:id="rId23"/>
    <p:sldId id="649" r:id="rId24"/>
    <p:sldId id="650" r:id="rId25"/>
    <p:sldId id="651" r:id="rId26"/>
    <p:sldId id="652" r:id="rId27"/>
    <p:sldId id="653" r:id="rId28"/>
    <p:sldId id="654" r:id="rId29"/>
    <p:sldId id="655" r:id="rId30"/>
    <p:sldId id="656" r:id="rId31"/>
    <p:sldId id="658" r:id="rId32"/>
    <p:sldId id="663" r:id="rId33"/>
    <p:sldId id="664" r:id="rId34"/>
    <p:sldId id="665" r:id="rId35"/>
    <p:sldId id="666" r:id="rId36"/>
    <p:sldId id="667" r:id="rId37"/>
    <p:sldId id="668" r:id="rId38"/>
    <p:sldId id="669" r:id="rId39"/>
    <p:sldId id="670" r:id="rId40"/>
    <p:sldId id="660" r:id="rId41"/>
    <p:sldId id="671" r:id="rId42"/>
    <p:sldId id="672" r:id="rId43"/>
    <p:sldId id="661" r:id="rId44"/>
    <p:sldId id="673" r:id="rId45"/>
    <p:sldId id="674" r:id="rId46"/>
    <p:sldId id="675" r:id="rId47"/>
    <p:sldId id="635" r:id="rId48"/>
    <p:sldId id="636" r:id="rId49"/>
    <p:sldId id="638" r:id="rId50"/>
    <p:sldId id="640" r:id="rId51"/>
    <p:sldId id="637" r:id="rId52"/>
    <p:sldId id="641" r:id="rId53"/>
    <p:sldId id="643" r:id="rId54"/>
    <p:sldId id="642" r:id="rId55"/>
  </p:sldIdLst>
  <p:sldSz cx="12192000" cy="6858000"/>
  <p:notesSz cx="6805613" cy="9944100"/>
  <p:custDataLst>
    <p:tags r:id="rId5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890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5" pos="7650" userDrawn="1">
          <p15:clr>
            <a:srgbClr val="A4A3A4"/>
          </p15:clr>
        </p15:guide>
        <p15:guide id="6" orient="horz" pos="1200" userDrawn="1">
          <p15:clr>
            <a:srgbClr val="A4A3A4"/>
          </p15:clr>
        </p15:guide>
        <p15:guide id="7" pos="692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64214"/>
    <a:srgbClr val="EAB200"/>
    <a:srgbClr val="ED7D31"/>
    <a:srgbClr val="2F5597"/>
    <a:srgbClr val="FFD966"/>
    <a:srgbClr val="00B0F0"/>
    <a:srgbClr val="FF99CC"/>
    <a:srgbClr val="00B050"/>
    <a:srgbClr val="B1BDF1"/>
    <a:srgbClr val="95E7E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96" autoAdjust="0"/>
  </p:normalViewPr>
  <p:slideViewPr>
    <p:cSldViewPr snapToGrid="0">
      <p:cViewPr varScale="1">
        <p:scale>
          <a:sx n="68" d="100"/>
          <a:sy n="68" d="100"/>
        </p:scale>
        <p:origin x="-254" y="-82"/>
      </p:cViewPr>
      <p:guideLst>
        <p:guide orient="horz" pos="890"/>
        <p:guide orient="horz" pos="1200"/>
        <p:guide pos="347"/>
        <p:guide pos="7650"/>
        <p:guide pos="69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384"/>
    </p:cViewPr>
  </p:sorterViewPr>
  <p:notesViewPr>
    <p:cSldViewPr snapToGrid="0">
      <p:cViewPr>
        <p:scale>
          <a:sx n="130" d="100"/>
          <a:sy n="130" d="100"/>
        </p:scale>
        <p:origin x="192" y="-48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43-4495-A287-D7A469FBD0FE}"/>
              </c:ext>
            </c:extLst>
          </c:dPt>
          <c:dPt>
            <c:idx val="1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43-4495-A287-D7A469FBD0FE}"/>
              </c:ext>
            </c:extLst>
          </c:dPt>
          <c:dPt>
            <c:idx val="2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43-4495-A287-D7A469FBD0FE}"/>
              </c:ext>
            </c:extLst>
          </c:dPt>
          <c:dPt>
            <c:idx val="3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543-4495-A287-D7A469FBD0FE}"/>
              </c:ext>
            </c:extLst>
          </c:dPt>
          <c:dPt>
            <c:idx val="4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543-4495-A287-D7A469FBD0FE}"/>
              </c:ext>
            </c:extLst>
          </c:dPt>
          <c:val>
            <c:numRef>
              <c:f>Лист1!$N$13:$N$17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543-4495-A287-D7A469FBD0FE}"/>
            </c:ext>
          </c:extLst>
        </c:ser>
        <c:firstSliceAng val="0"/>
      </c:pie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763BC5-AE12-4E65-B2A3-1CF78DBB856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6FD654BE-F717-4595-B350-68318810257A}">
      <dgm:prSet phldrT="[Текст]" phldr="1"/>
      <dgm:spPr/>
      <dgm:t>
        <a:bodyPr/>
        <a:lstStyle/>
        <a:p>
          <a:endParaRPr lang="ru-RU" dirty="0"/>
        </a:p>
      </dgm:t>
    </dgm:pt>
    <dgm:pt modelId="{24A30056-F440-4983-8D09-18E8485734DB}" type="parTrans" cxnId="{D57200E8-E1AD-42EA-953A-136F64B47084}">
      <dgm:prSet/>
      <dgm:spPr/>
      <dgm:t>
        <a:bodyPr/>
        <a:lstStyle/>
        <a:p>
          <a:endParaRPr lang="ru-RU"/>
        </a:p>
      </dgm:t>
    </dgm:pt>
    <dgm:pt modelId="{F3EBCFBA-F68D-46BA-86EE-849433EB8910}" type="sibTrans" cxnId="{D57200E8-E1AD-42EA-953A-136F64B4708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="" xmlns:dgm14="http://schemas.microsoft.com/office/drawing/2010/diagram" id="0" name="" descr="ÐÐ°ÑÑÐ¸Ð½ÐºÐ¸ Ð¿Ð¾ Ð·Ð°Ð¿ÑÐ¾ÑÑ ÐºÑÑÑÑ Ð¿Ð¾Ð²ÑÑÐµÐ½Ð¸Ñ ÐºÐ²Ð°Ð»Ð¸ÑÐ¸ÐºÐ°ÑÐ¸Ð¸"/>
        </a:ext>
      </dgm:extLst>
    </dgm:pt>
    <dgm:pt modelId="{D47FAA42-1630-4CFD-B972-A1308E01E8A2}" type="pres">
      <dgm:prSet presAssocID="{8D763BC5-AE12-4E65-B2A3-1CF78DBB856F}" presName="Name0" presStyleCnt="0">
        <dgm:presLayoutVars>
          <dgm:chMax val="7"/>
          <dgm:chPref val="7"/>
          <dgm:dir/>
        </dgm:presLayoutVars>
      </dgm:prSet>
      <dgm:spPr/>
    </dgm:pt>
    <dgm:pt modelId="{3423AD57-EE59-466F-8B46-378E3AB73C46}" type="pres">
      <dgm:prSet presAssocID="{8D763BC5-AE12-4E65-B2A3-1CF78DBB856F}" presName="Name1" presStyleCnt="0"/>
      <dgm:spPr/>
    </dgm:pt>
    <dgm:pt modelId="{4B8F7384-7D00-4C02-B6F8-146AA591B826}" type="pres">
      <dgm:prSet presAssocID="{F3EBCFBA-F68D-46BA-86EE-849433EB8910}" presName="picture_1" presStyleCnt="0"/>
      <dgm:spPr/>
    </dgm:pt>
    <dgm:pt modelId="{20ED295D-5444-4FB6-8C62-32F43668FD2A}" type="pres">
      <dgm:prSet presAssocID="{F3EBCFBA-F68D-46BA-86EE-849433EB8910}" presName="pictureRepeatNode" presStyleLbl="alignImgPlace1" presStyleIdx="0" presStyleCnt="1" custScaleX="89603" custScaleY="89448" custLinFactNeighborX="-4775" custLinFactNeighborY="2257"/>
      <dgm:spPr/>
      <dgm:t>
        <a:bodyPr/>
        <a:lstStyle/>
        <a:p>
          <a:endParaRPr lang="ru-RU"/>
        </a:p>
      </dgm:t>
    </dgm:pt>
    <dgm:pt modelId="{AA5B3332-AA74-458E-8B10-5BCDD19B8510}" type="pres">
      <dgm:prSet presAssocID="{6FD654BE-F717-4595-B350-68318810257A}" presName="text_1" presStyleLbl="node1" presStyleIdx="0" presStyleCnt="0" custFlipHor="1" custScaleX="4657" custScaleY="4973" custLinFactX="-100000" custLinFactY="100000" custLinFactNeighborX="-120326" custLinFactNeighborY="139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FA5A6A-02DD-435F-8128-6D4E22761B1D}" type="presOf" srcId="{F3EBCFBA-F68D-46BA-86EE-849433EB8910}" destId="{20ED295D-5444-4FB6-8C62-32F43668FD2A}" srcOrd="0" destOrd="0" presId="urn:microsoft.com/office/officeart/2008/layout/CircularPictureCallout"/>
    <dgm:cxn modelId="{AFF8E48E-B600-44F1-B924-94DE2A9A48F3}" type="presOf" srcId="{6FD654BE-F717-4595-B350-68318810257A}" destId="{AA5B3332-AA74-458E-8B10-5BCDD19B8510}" srcOrd="0" destOrd="0" presId="urn:microsoft.com/office/officeart/2008/layout/CircularPictureCallout"/>
    <dgm:cxn modelId="{BF4697AA-4D24-4AA4-8A01-AC041939B3EF}" type="presOf" srcId="{8D763BC5-AE12-4E65-B2A3-1CF78DBB856F}" destId="{D47FAA42-1630-4CFD-B972-A1308E01E8A2}" srcOrd="0" destOrd="0" presId="urn:microsoft.com/office/officeart/2008/layout/CircularPictureCallout"/>
    <dgm:cxn modelId="{D57200E8-E1AD-42EA-953A-136F64B47084}" srcId="{8D763BC5-AE12-4E65-B2A3-1CF78DBB856F}" destId="{6FD654BE-F717-4595-B350-68318810257A}" srcOrd="0" destOrd="0" parTransId="{24A30056-F440-4983-8D09-18E8485734DB}" sibTransId="{F3EBCFBA-F68D-46BA-86EE-849433EB8910}"/>
    <dgm:cxn modelId="{1B32B056-BD96-4BDD-8E87-A12C8D79EDFC}" type="presParOf" srcId="{D47FAA42-1630-4CFD-B972-A1308E01E8A2}" destId="{3423AD57-EE59-466F-8B46-378E3AB73C46}" srcOrd="0" destOrd="0" presId="urn:microsoft.com/office/officeart/2008/layout/CircularPictureCallout"/>
    <dgm:cxn modelId="{CBD2BEAE-831E-4D93-A3E8-1CB68B18FA1B}" type="presParOf" srcId="{3423AD57-EE59-466F-8B46-378E3AB73C46}" destId="{4B8F7384-7D00-4C02-B6F8-146AA591B826}" srcOrd="0" destOrd="0" presId="urn:microsoft.com/office/officeart/2008/layout/CircularPictureCallout"/>
    <dgm:cxn modelId="{0224D995-B82C-4DF5-83FE-220E087F4030}" type="presParOf" srcId="{4B8F7384-7D00-4C02-B6F8-146AA591B826}" destId="{20ED295D-5444-4FB6-8C62-32F43668FD2A}" srcOrd="0" destOrd="0" presId="urn:microsoft.com/office/officeart/2008/layout/CircularPictureCallout"/>
    <dgm:cxn modelId="{6B229949-1414-4093-BA1B-3A625E96730B}" type="presParOf" srcId="{3423AD57-EE59-466F-8B46-378E3AB73C46}" destId="{AA5B3332-AA74-458E-8B10-5BCDD19B851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8BDB8F-272C-4A80-9D05-BCB5F01299B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2A4313A-278A-44F3-A465-001AF9324A4B}">
      <dgm:prSet phldrT="[Текст]" phldr="1"/>
      <dgm:spPr/>
      <dgm:t>
        <a:bodyPr/>
        <a:lstStyle/>
        <a:p>
          <a:endParaRPr lang="ru-RU" dirty="0"/>
        </a:p>
      </dgm:t>
    </dgm:pt>
    <dgm:pt modelId="{7A5B4101-A5DB-4B45-A2C7-6540E402F3BD}" type="sibTrans" cxnId="{F94887CC-036B-436C-8B5D-4A147D7296D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="" xmlns:dgm14="http://schemas.microsoft.com/office/drawing/2010/diagram" id="0" name="" descr="ÐÐ°ÑÑÐ¸Ð½ÐºÐ¸ Ð¿Ð¾ Ð·Ð°Ð¿ÑÐ¾ÑÑ Ð¼Ð°ÑÑÐµÑ-ÐºÐ»Ð°ÑÑÑ Ð¿ÑÐ¾ÑÐ²ÐµÑÐµÐ½Ð¸Ðµ"/>
        </a:ext>
      </dgm:extLst>
    </dgm:pt>
    <dgm:pt modelId="{8580AD0B-C6C2-4929-B0D6-349EDA211192}" type="parTrans" cxnId="{F94887CC-036B-436C-8B5D-4A147D7296DB}">
      <dgm:prSet/>
      <dgm:spPr/>
      <dgm:t>
        <a:bodyPr/>
        <a:lstStyle/>
        <a:p>
          <a:endParaRPr lang="ru-RU"/>
        </a:p>
      </dgm:t>
    </dgm:pt>
    <dgm:pt modelId="{75013432-6154-45CB-A004-3C445EEEBB72}" type="pres">
      <dgm:prSet presAssocID="{4C8BDB8F-272C-4A80-9D05-BCB5F01299B0}" presName="Name0" presStyleCnt="0">
        <dgm:presLayoutVars>
          <dgm:chMax val="7"/>
          <dgm:chPref val="7"/>
          <dgm:dir/>
        </dgm:presLayoutVars>
      </dgm:prSet>
      <dgm:spPr/>
    </dgm:pt>
    <dgm:pt modelId="{B307C49C-BEFF-4292-A152-E141BBC78BD6}" type="pres">
      <dgm:prSet presAssocID="{4C8BDB8F-272C-4A80-9D05-BCB5F01299B0}" presName="Name1" presStyleCnt="0"/>
      <dgm:spPr/>
    </dgm:pt>
    <dgm:pt modelId="{F215807F-7521-425F-A90B-F8F957A48FD7}" type="pres">
      <dgm:prSet presAssocID="{7A5B4101-A5DB-4B45-A2C7-6540E402F3BD}" presName="picture_1" presStyleCnt="0"/>
      <dgm:spPr/>
    </dgm:pt>
    <dgm:pt modelId="{8B83007E-CCC8-4CC4-970F-0832A9AA7D4D}" type="pres">
      <dgm:prSet presAssocID="{7A5B4101-A5DB-4B45-A2C7-6540E402F3BD}" presName="pictureRepeatNode" presStyleLbl="alignImgPlace1" presStyleIdx="0" presStyleCnt="1" custScaleX="58579" custScaleY="54269" custLinFactNeighborX="-60319" custLinFactNeighborY="12338"/>
      <dgm:spPr/>
      <dgm:t>
        <a:bodyPr/>
        <a:lstStyle/>
        <a:p>
          <a:endParaRPr lang="ru-RU"/>
        </a:p>
      </dgm:t>
    </dgm:pt>
    <dgm:pt modelId="{AEC2799F-18CB-4CEF-9EDB-73E973123556}" type="pres">
      <dgm:prSet presAssocID="{12A4313A-278A-44F3-A465-001AF9324A4B}" presName="text_1" presStyleLbl="node1" presStyleIdx="0" presStyleCnt="0" custScaleX="56398" custScaleY="61590" custLinFactNeighborX="-701" custLinFactNeighborY="149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E254FE-CD12-42AB-BEBB-A7E85F8607A3}" type="presOf" srcId="{7A5B4101-A5DB-4B45-A2C7-6540E402F3BD}" destId="{8B83007E-CCC8-4CC4-970F-0832A9AA7D4D}" srcOrd="0" destOrd="0" presId="urn:microsoft.com/office/officeart/2008/layout/CircularPictureCallout"/>
    <dgm:cxn modelId="{D35D2251-E9AC-4320-A1B3-4EECD64619CD}" type="presOf" srcId="{12A4313A-278A-44F3-A465-001AF9324A4B}" destId="{AEC2799F-18CB-4CEF-9EDB-73E973123556}" srcOrd="0" destOrd="0" presId="urn:microsoft.com/office/officeart/2008/layout/CircularPictureCallout"/>
    <dgm:cxn modelId="{0A079328-50B2-4FC8-94F7-9C760FDBD785}" type="presOf" srcId="{4C8BDB8F-272C-4A80-9D05-BCB5F01299B0}" destId="{75013432-6154-45CB-A004-3C445EEEBB72}" srcOrd="0" destOrd="0" presId="urn:microsoft.com/office/officeart/2008/layout/CircularPictureCallout"/>
    <dgm:cxn modelId="{F94887CC-036B-436C-8B5D-4A147D7296DB}" srcId="{4C8BDB8F-272C-4A80-9D05-BCB5F01299B0}" destId="{12A4313A-278A-44F3-A465-001AF9324A4B}" srcOrd="0" destOrd="0" parTransId="{8580AD0B-C6C2-4929-B0D6-349EDA211192}" sibTransId="{7A5B4101-A5DB-4B45-A2C7-6540E402F3BD}"/>
    <dgm:cxn modelId="{F0898C1F-845A-41EB-9376-EFC53CFA943A}" type="presParOf" srcId="{75013432-6154-45CB-A004-3C445EEEBB72}" destId="{B307C49C-BEFF-4292-A152-E141BBC78BD6}" srcOrd="0" destOrd="0" presId="urn:microsoft.com/office/officeart/2008/layout/CircularPictureCallout"/>
    <dgm:cxn modelId="{B545FCA3-D8C3-4CB2-A925-7A7507B4B285}" type="presParOf" srcId="{B307C49C-BEFF-4292-A152-E141BBC78BD6}" destId="{F215807F-7521-425F-A90B-F8F957A48FD7}" srcOrd="0" destOrd="0" presId="urn:microsoft.com/office/officeart/2008/layout/CircularPictureCallout"/>
    <dgm:cxn modelId="{8179342F-1DC2-42A4-866C-8EB44563FA94}" type="presParOf" srcId="{F215807F-7521-425F-A90B-F8F957A48FD7}" destId="{8B83007E-CCC8-4CC4-970F-0832A9AA7D4D}" srcOrd="0" destOrd="0" presId="urn:microsoft.com/office/officeart/2008/layout/CircularPictureCallout"/>
    <dgm:cxn modelId="{D0976875-EBAF-4892-8EDD-71FA3AC7D594}" type="presParOf" srcId="{B307C49C-BEFF-4292-A152-E141BBC78BD6}" destId="{AEC2799F-18CB-4CEF-9EDB-73E97312355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1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A5FDA-3ABD-4F5A-A8E1-3EACD844AA0E}" type="datetime1">
              <a:rPr lang="ru-RU" smtClean="0"/>
              <a:pPr/>
              <a:t>13.10.2021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21B72-D5D6-4B25-81DB-AB85CA740B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5868871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9099" cy="49893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40" y="3"/>
            <a:ext cx="2949099" cy="49893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EAABCD87-94AF-4B5B-BAF1-F5284FE899C7}" type="datetime1">
              <a:rPr lang="ru-RU" smtClean="0"/>
              <a:pPr/>
              <a:t>13.10.2021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3" y="4785598"/>
            <a:ext cx="5444490" cy="3915489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447256E-483B-4BC1-BFF8-D2418426C5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23270089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834F1D5-33B3-480A-A4E8-311841A67364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57888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60B212FF-64EE-4B1E-93F4-6D09F2028D59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21930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4455C514-E899-479F-879B-9AF287D8C535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2442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865415"/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DD9FE-5FB0-4B08-98A1-3759FF442E5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455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Пособия серии «Функциональная грамотность. Тренажёр» помогают формировать умение осознанно использовать полученные в ходе обучения знания для решения жизненных задач, развивают активность и самостоятельность учащихся, вовлекают их в поисковую и познавательную деятельность. </a:t>
            </a:r>
          </a:p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пособиях содержатся разнообразные практико-ориентированные задания, поиск решения которых позволит школьникам подготовиться к участию в международных исследованиях качества образования, приведены примеры их решений и ответы. </a:t>
            </a:r>
          </a:p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Пособия серии могут использоваться учителями математики, русского языка, обществознания, биологии, физики и химии на уроках и во внеурочной деятельности, а также родителями и школьниками.</a:t>
            </a:r>
          </a:p>
          <a:p>
            <a:endParaRPr lang="ru-RU" sz="10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288000"/>
            <a:r>
              <a:rPr lang="ru-RU" sz="10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подробно о пособиях: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Учебное пособие «Математика на каждый день» предназначено для учащихся 6‒8 классов. Задачи, включённые в сборник, направлены на совершенствование навыков применения полученных учащимися теоретических знаний по математике в жизненных ситуациях. 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Данное пособие поможет учителям понять систему построения задач международных исследований, в частности ― на проверку математической грамотности школьников. А это способность рассуждать логически и убедительно формулировать проблемы реального мира на языке математики, применять математические знания для решения проблемы и интерпретировать получившийся математический результат с переходом на контекст задачи. 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Пособие также поможет учителю в создании условий для поиска оригинальных решений поставленных задач, а ученику ― решать важные жизненные проблемы.</a:t>
            </a:r>
          </a:p>
          <a:p>
            <a:endParaRPr lang="ru-RU" sz="1000" i="0" dirty="0"/>
          </a:p>
          <a:p>
            <a:pPr indent="287970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B8D61484-6B9C-49E4-88AB-7D80EFC1B4CF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2043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Пособия серии «Функциональная грамотность. Тренажёр» помогают формировать умение осознанно использовать полученные в ходе обучения знания для решения жизненных задач, развивают активность и самостоятельность учащихся, вовлекают их в поисковую и познавательную деятельность. </a:t>
            </a:r>
          </a:p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пособиях содержатся разнообразные практико-ориентированные задания, поиск решения которых позволит школьникам подготовиться к участию в международных исследованиях качества образования, приведены примеры их решений и ответы. </a:t>
            </a:r>
          </a:p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Пособия серии могут использоваться учителями математики, русского языка, обществознания, биологии, физики и химии на уроках и во внеурочной деятельности, а также родителями и школьниками.</a:t>
            </a:r>
          </a:p>
          <a:p>
            <a:endParaRPr lang="ru-RU" sz="10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288000"/>
            <a:r>
              <a:rPr lang="ru-RU" sz="10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подробно о пособиях: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Учебное пособие «Математика на каждый день» предназначено для учащихся 6‒8 классов. Задачи, включённые в сборник, направлены на совершенствование навыков применения полученных учащимися теоретических знаний по математике в жизненных ситуациях. 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Данное пособие поможет учителям понять систему построения задач международных исследований, в частности ― на проверку математической грамотности школьников. А это способность рассуждать логически и убедительно формулировать проблемы реального мира на языке математики, применять математические знания для решения проблемы и интерпретировать получившийся математический результат с переходом на контекст задачи. 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Пособие также поможет учителю в создании условий для поиска оригинальных решений поставленных задач, а ученику ― решать важные жизненные проблемы.</a:t>
            </a:r>
          </a:p>
          <a:p>
            <a:endParaRPr lang="ru-RU" sz="1000" i="0" dirty="0"/>
          </a:p>
          <a:p>
            <a:pPr indent="287970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A26F88D-531B-44D5-84D5-D31C9CB7BDC4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29089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E1567232-3087-46B5-AC68-DAC877C618A8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97526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7256E-483B-4BC1-BFF8-D2418426C52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2660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7256E-483B-4BC1-BFF8-D2418426C52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7697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2112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8655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641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BA16CB4-D695-4AC0-A0BD-C5D592F89335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25738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02FEB2F6-545A-4670-B897-4E5B0FC35E41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24172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98964F3-C067-4A66-8722-93E1EA6179D9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78643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CDA3A1B-6957-446D-A75F-1E70975D6090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82575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F9092B0-3572-41E5-ACB1-B45717419603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64434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– необходимое условие создания гражданского общества и правового государства.</a:t>
            </a:r>
          </a:p>
          <a:p>
            <a:pPr indent="288000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преобразование сферы социальных отношений.</a:t>
            </a:r>
          </a:p>
          <a:p>
            <a:pPr indent="288000"/>
            <a:r>
              <a:rPr lang="ru-RU" sz="1800" dirty="0"/>
              <a:t>Обращаем ваше особое внимание на такие новые проекты, как</a:t>
            </a:r>
          </a:p>
          <a:p>
            <a:pPr indent="288000"/>
            <a:r>
              <a:rPr lang="ru-RU" sz="1800" dirty="0"/>
              <a:t>- Экология</a:t>
            </a:r>
          </a:p>
          <a:p>
            <a:pPr indent="288000"/>
            <a:r>
              <a:rPr lang="ru-RU" sz="1800" dirty="0"/>
              <a:t>- Лидерство</a:t>
            </a:r>
          </a:p>
          <a:p>
            <a:pPr indent="288000"/>
            <a:r>
              <a:rPr lang="ru-RU" sz="1800" dirty="0"/>
              <a:t>- Волонтёрство, а также проект «Право «Просвещение», который оказывает правовую поддержку школам и педагогам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48F52C9-DC5B-46C3-93BE-8BD8D1CF841E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13819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5076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1ADD950F-4718-4BFC-B9E0-69B49DFC71DA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3002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A05E6458-3F23-4BB8-8927-4CF002F6693B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0795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30C6EAE5-F4E0-42F4-B555-7EACBFF94179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31208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002E3F6-8D60-4247-BBA3-9C7DC97B6E68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11548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865415"/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32DD9FE-5FB0-4B08-98A1-3759FF442E5B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196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865415"/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32DD9FE-5FB0-4B08-98A1-3759FF442E5B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196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BB47362D-FE5A-4A91-AE50-71A341E7497B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59857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73B6565E-B334-4A64-BADA-C56DA8B59DDC}" type="datetime1">
              <a:rPr lang="ru-RU" smtClean="0"/>
              <a:pPr/>
              <a:t>13.10.2021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5072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1683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68857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4917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7663" y="6377941"/>
            <a:ext cx="3903683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949" y="6377941"/>
            <a:ext cx="2805771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623521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pic>
        <p:nvPicPr>
          <p:cNvPr id="12" name="pasted-image.tiff" descr="pasted-image.tiff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/>
          </a:blip>
          <a:srcRect l="39743" r="39743" b="36077"/>
          <a:stretch>
            <a:fillRect/>
          </a:stretch>
        </p:blipFill>
        <p:spPr>
          <a:xfrm>
            <a:off x="11771619" y="1"/>
            <a:ext cx="318781" cy="333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134238855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29479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5EA3D-460D-4B2E-9F65-C0D556FB740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5808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9971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178377" y="1913735"/>
            <a:ext cx="5617933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 userDrawn="1"/>
        </p:nvSpPr>
        <p:spPr>
          <a:xfrm>
            <a:off x="7552395" y="1519717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Название 1"/>
          <p:cNvSpPr txBox="1">
            <a:spLocks/>
          </p:cNvSpPr>
          <p:nvPr userDrawn="1"/>
        </p:nvSpPr>
        <p:spPr>
          <a:xfrm>
            <a:off x="1275199" y="1497049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6" y="1919552"/>
            <a:ext cx="4835181" cy="691843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 userDrawn="1"/>
        </p:nvSpPr>
        <p:spPr>
          <a:xfrm>
            <a:off x="5520051" y="2023157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178377" y="2507789"/>
            <a:ext cx="5617933" cy="2561966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25181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178377" y="1913735"/>
            <a:ext cx="5617933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 userDrawn="1"/>
        </p:nvSpPr>
        <p:spPr>
          <a:xfrm>
            <a:off x="7467600" y="1563144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Название 1"/>
          <p:cNvSpPr txBox="1">
            <a:spLocks/>
          </p:cNvSpPr>
          <p:nvPr userDrawn="1"/>
        </p:nvSpPr>
        <p:spPr>
          <a:xfrm>
            <a:off x="1149965" y="1538161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6" y="1919553"/>
            <a:ext cx="4835181" cy="824282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 userDrawn="1"/>
        </p:nvSpPr>
        <p:spPr>
          <a:xfrm>
            <a:off x="5520051" y="2023157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178377" y="2507789"/>
            <a:ext cx="5617933" cy="2561966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1176" y="3096930"/>
            <a:ext cx="4835181" cy="824282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6" name="Нашивка 13"/>
          <p:cNvSpPr/>
          <p:nvPr userDrawn="1"/>
        </p:nvSpPr>
        <p:spPr>
          <a:xfrm>
            <a:off x="5520051" y="313014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796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5235985" y="1913736"/>
            <a:ext cx="5214301" cy="594053"/>
          </a:xfrm>
          <a:solidFill>
            <a:srgbClr val="D2DA7A"/>
          </a:solidFill>
        </p:spPr>
        <p:txBody>
          <a:bodyPr tIns="144000" rIns="180000"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 userDrawn="1"/>
        </p:nvSpPr>
        <p:spPr>
          <a:xfrm>
            <a:off x="6553200" y="1596043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Название 1"/>
          <p:cNvSpPr txBox="1">
            <a:spLocks/>
          </p:cNvSpPr>
          <p:nvPr userDrawn="1"/>
        </p:nvSpPr>
        <p:spPr>
          <a:xfrm>
            <a:off x="838200" y="1539318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7" y="1919553"/>
            <a:ext cx="3883542" cy="824282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 userDrawn="1"/>
        </p:nvSpPr>
        <p:spPr>
          <a:xfrm>
            <a:off x="4577659" y="202315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5235985" y="2507790"/>
            <a:ext cx="5214301" cy="1223952"/>
          </a:xfrm>
          <a:solidFill>
            <a:srgbClr val="D2DA7A"/>
          </a:solidFill>
        </p:spPr>
        <p:txBody>
          <a:bodyPr rIns="180000"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1177" y="4099374"/>
            <a:ext cx="3883542" cy="824282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6" name="Нашивка 13"/>
          <p:cNvSpPr/>
          <p:nvPr userDrawn="1"/>
        </p:nvSpPr>
        <p:spPr>
          <a:xfrm>
            <a:off x="4577659" y="4132593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5235985" y="4135043"/>
            <a:ext cx="5214301" cy="594053"/>
          </a:xfrm>
          <a:solidFill>
            <a:srgbClr val="D2DA7A"/>
          </a:solidFill>
        </p:spPr>
        <p:txBody>
          <a:bodyPr tIns="144000" rIns="180000"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5235985" y="4729097"/>
            <a:ext cx="5214301" cy="1223952"/>
          </a:xfrm>
          <a:solidFill>
            <a:srgbClr val="D2DA7A"/>
          </a:solidFill>
        </p:spPr>
        <p:txBody>
          <a:bodyPr rIns="180000"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7566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178377" y="1913735"/>
            <a:ext cx="5617933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 userDrawn="1"/>
        </p:nvSpPr>
        <p:spPr>
          <a:xfrm>
            <a:off x="7612476" y="1541042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Название 1"/>
          <p:cNvSpPr txBox="1">
            <a:spLocks/>
          </p:cNvSpPr>
          <p:nvPr userDrawn="1"/>
        </p:nvSpPr>
        <p:spPr>
          <a:xfrm>
            <a:off x="1361389" y="1522714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6" y="1919552"/>
            <a:ext cx="4835181" cy="691843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 userDrawn="1"/>
        </p:nvSpPr>
        <p:spPr>
          <a:xfrm>
            <a:off x="5520051" y="2023157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178377" y="2507789"/>
            <a:ext cx="5617933" cy="2561966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1176" y="3096929"/>
            <a:ext cx="4835181" cy="691843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6" name="Нашивка 13"/>
          <p:cNvSpPr/>
          <p:nvPr userDrawn="1"/>
        </p:nvSpPr>
        <p:spPr>
          <a:xfrm>
            <a:off x="5520051" y="313014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7" hasCustomPrompt="1"/>
          </p:nvPr>
        </p:nvSpPr>
        <p:spPr>
          <a:xfrm>
            <a:off x="511176" y="4274306"/>
            <a:ext cx="4835181" cy="691843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Нашивка 13"/>
          <p:cNvSpPr/>
          <p:nvPr userDrawn="1"/>
        </p:nvSpPr>
        <p:spPr>
          <a:xfrm>
            <a:off x="5520051" y="4307525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3611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7775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511174" y="3645930"/>
            <a:ext cx="4077301" cy="2076450"/>
          </a:xfrm>
          <a:solidFill>
            <a:srgbClr val="D2DA7A"/>
          </a:solidFill>
        </p:spPr>
        <p:txBody>
          <a:bodyPr/>
          <a:lstStyle/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 userDrawn="1"/>
        </p:nvSpPr>
        <p:spPr>
          <a:xfrm>
            <a:off x="190183" y="3301524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Название 1"/>
          <p:cNvSpPr txBox="1">
            <a:spLocks/>
          </p:cNvSpPr>
          <p:nvPr userDrawn="1"/>
        </p:nvSpPr>
        <p:spPr>
          <a:xfrm>
            <a:off x="251431" y="1455966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5" y="1919552"/>
            <a:ext cx="4077301" cy="765984"/>
          </a:xfrm>
          <a:solidFill>
            <a:srgbClr val="E9E3E1"/>
          </a:solidFill>
        </p:spPr>
        <p:txBody>
          <a:bodyPr/>
          <a:lstStyle>
            <a:lvl3pPr marL="914400" indent="0">
              <a:buNone/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5230458" y="3623803"/>
            <a:ext cx="3336894" cy="2076450"/>
          </a:xfrm>
          <a:solidFill>
            <a:srgbClr val="D2DA7A"/>
          </a:solidFill>
        </p:spPr>
        <p:txBody>
          <a:bodyPr/>
          <a:lstStyle/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Название 1"/>
          <p:cNvSpPr txBox="1">
            <a:spLocks/>
          </p:cNvSpPr>
          <p:nvPr userDrawn="1"/>
        </p:nvSpPr>
        <p:spPr>
          <a:xfrm>
            <a:off x="4909466" y="3279397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" name="Название 1"/>
          <p:cNvSpPr txBox="1">
            <a:spLocks/>
          </p:cNvSpPr>
          <p:nvPr userDrawn="1"/>
        </p:nvSpPr>
        <p:spPr>
          <a:xfrm>
            <a:off x="4970714" y="1433839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230458" y="1919551"/>
            <a:ext cx="6780310" cy="765985"/>
          </a:xfrm>
          <a:solidFill>
            <a:srgbClr val="E9E3E1"/>
          </a:solidFill>
        </p:spPr>
        <p:txBody>
          <a:bodyPr/>
          <a:lstStyle>
            <a:lvl3pPr marL="914400" indent="0">
              <a:buNone/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8673874" y="3605052"/>
            <a:ext cx="3336894" cy="2076450"/>
          </a:xfrm>
          <a:solidFill>
            <a:srgbClr val="D2DA7A"/>
          </a:solidFill>
        </p:spPr>
        <p:txBody>
          <a:bodyPr/>
          <a:lstStyle/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 userDrawn="1"/>
        </p:nvSpPr>
        <p:spPr>
          <a:xfrm rot="5400000">
            <a:off x="2209800" y="260291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Нашивка 13"/>
          <p:cNvSpPr/>
          <p:nvPr userDrawn="1"/>
        </p:nvSpPr>
        <p:spPr>
          <a:xfrm rot="5400000">
            <a:off x="7124502" y="2605770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Нашивка 13"/>
          <p:cNvSpPr/>
          <p:nvPr userDrawn="1"/>
        </p:nvSpPr>
        <p:spPr>
          <a:xfrm rot="5400000">
            <a:off x="9982200" y="260291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5529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666695" y="1842479"/>
            <a:ext cx="4193629" cy="732528"/>
          </a:xfr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Название 1"/>
          <p:cNvSpPr txBox="1">
            <a:spLocks/>
          </p:cNvSpPr>
          <p:nvPr userDrawn="1"/>
        </p:nvSpPr>
        <p:spPr>
          <a:xfrm>
            <a:off x="3274389" y="2873525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" name="Название 1"/>
          <p:cNvSpPr txBox="1">
            <a:spLocks/>
          </p:cNvSpPr>
          <p:nvPr userDrawn="1"/>
        </p:nvSpPr>
        <p:spPr>
          <a:xfrm>
            <a:off x="3356768" y="1418411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Нашивка 13"/>
          <p:cNvSpPr/>
          <p:nvPr userDrawn="1"/>
        </p:nvSpPr>
        <p:spPr>
          <a:xfrm rot="5400000">
            <a:off x="2521194" y="2711971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66695" y="3359312"/>
            <a:ext cx="4193629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8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66695" y="3953366"/>
            <a:ext cx="4193629" cy="2346782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12"/>
          <p:cNvSpPr>
            <a:spLocks noGrp="1"/>
          </p:cNvSpPr>
          <p:nvPr>
            <p:ph type="body" sz="quarter" idx="17" hasCustomPrompt="1"/>
          </p:nvPr>
        </p:nvSpPr>
        <p:spPr>
          <a:xfrm>
            <a:off x="6513785" y="1816734"/>
            <a:ext cx="4193629" cy="732528"/>
          </a:xfr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Нашивка 13"/>
          <p:cNvSpPr/>
          <p:nvPr userDrawn="1"/>
        </p:nvSpPr>
        <p:spPr>
          <a:xfrm rot="5400000">
            <a:off x="8368284" y="2686226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513785" y="3333567"/>
            <a:ext cx="4193629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6513785" y="3927621"/>
            <a:ext cx="4193629" cy="2346782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57911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666695" y="1842479"/>
            <a:ext cx="10223726" cy="657323"/>
          </a:xfr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Название 1"/>
          <p:cNvSpPr txBox="1">
            <a:spLocks/>
          </p:cNvSpPr>
          <p:nvPr userDrawn="1"/>
        </p:nvSpPr>
        <p:spPr>
          <a:xfrm>
            <a:off x="3348530" y="3104600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" name="Название 1"/>
          <p:cNvSpPr txBox="1">
            <a:spLocks/>
          </p:cNvSpPr>
          <p:nvPr userDrawn="1"/>
        </p:nvSpPr>
        <p:spPr>
          <a:xfrm>
            <a:off x="3348530" y="1485176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4110111" y="3393628"/>
            <a:ext cx="3336894" cy="2467252"/>
          </a:xfr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Нашивка 13"/>
          <p:cNvSpPr/>
          <p:nvPr userDrawn="1"/>
        </p:nvSpPr>
        <p:spPr>
          <a:xfrm rot="5400000">
            <a:off x="5153660" y="2631209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7553527" y="3389851"/>
            <a:ext cx="3336894" cy="2467252"/>
          </a:xfr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Нашивка 13"/>
          <p:cNvSpPr/>
          <p:nvPr userDrawn="1"/>
        </p:nvSpPr>
        <p:spPr>
          <a:xfrm rot="5400000">
            <a:off x="2105240" y="2608464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Нашивка 13"/>
          <p:cNvSpPr/>
          <p:nvPr userDrawn="1"/>
        </p:nvSpPr>
        <p:spPr>
          <a:xfrm rot="5400000">
            <a:off x="8979658" y="2633719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41353" y="3389851"/>
            <a:ext cx="3336894" cy="2467252"/>
          </a:xfr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0343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D8C35-D9BB-4137-AEED-01AC3E9DE2A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665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C6133-F034-4DD0-BF67-FDED45B853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9615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06162"/>
            <a:ext cx="10515600" cy="1150594"/>
          </a:xfrm>
        </p:spPr>
        <p:txBody>
          <a:bodyPr/>
          <a:lstStyle>
            <a:lvl1pPr>
              <a:defRPr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207657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907957"/>
            <a:ext cx="5157787" cy="3281706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0612" y="20444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907957"/>
            <a:ext cx="5183188" cy="3281706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404CF-8095-4C47-8748-564FA4DA46E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836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0C82C-38B5-4045-8425-418947FAA32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2397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4D4BE-5229-4142-8404-F4DD584635F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9831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37967"/>
            <a:ext cx="3932237" cy="1373659"/>
          </a:xfrm>
        </p:spPr>
        <p:txBody>
          <a:bodyPr anchor="b"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0" y="13416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241162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F717A-07E6-4F87-BDD6-799B6A37DD0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931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87424"/>
            <a:ext cx="3932237" cy="1514817"/>
          </a:xfrm>
        </p:spPr>
        <p:txBody>
          <a:bodyPr anchor="b"/>
          <a:lstStyle>
            <a:lvl1pPr>
              <a:defRPr sz="1800">
                <a:solidFill>
                  <a:srgbClr val="345DAE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487826"/>
            <a:ext cx="3932237" cy="33811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B5B7-2C55-49C5-941B-A73D794058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9952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65618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A39B8-7846-4A17-9ED9-307F813F030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4124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A39CD-F620-4CF4-B7F0-A59BB89B7D4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3573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/>
          </a:blip>
          <a:srcRect l="39743" r="39743" b="36077"/>
          <a:stretch>
            <a:fillRect/>
          </a:stretch>
        </p:blipFill>
        <p:spPr>
          <a:xfrm>
            <a:off x="11771619" y="1"/>
            <a:ext cx="318781" cy="333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186540179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7663" y="6377941"/>
            <a:ext cx="3903683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949" y="6377941"/>
            <a:ext cx="2805771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7647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29479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5EA3D-460D-4B2E-9F65-C0D556FB740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9333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3539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178377" y="1913735"/>
            <a:ext cx="5617933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 userDrawn="1"/>
        </p:nvSpPr>
        <p:spPr>
          <a:xfrm>
            <a:off x="7552395" y="1519717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Название 1"/>
          <p:cNvSpPr txBox="1">
            <a:spLocks/>
          </p:cNvSpPr>
          <p:nvPr userDrawn="1"/>
        </p:nvSpPr>
        <p:spPr>
          <a:xfrm>
            <a:off x="1275199" y="1497049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6" y="1919552"/>
            <a:ext cx="4835181" cy="691843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 userDrawn="1"/>
        </p:nvSpPr>
        <p:spPr>
          <a:xfrm>
            <a:off x="5520051" y="2023157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178377" y="2507789"/>
            <a:ext cx="5617933" cy="2561966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9703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178377" y="1913735"/>
            <a:ext cx="5617933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 userDrawn="1"/>
        </p:nvSpPr>
        <p:spPr>
          <a:xfrm>
            <a:off x="7467600" y="1563144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Название 1"/>
          <p:cNvSpPr txBox="1">
            <a:spLocks/>
          </p:cNvSpPr>
          <p:nvPr userDrawn="1"/>
        </p:nvSpPr>
        <p:spPr>
          <a:xfrm>
            <a:off x="1149965" y="1538161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6" y="1919553"/>
            <a:ext cx="4835181" cy="824282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 userDrawn="1"/>
        </p:nvSpPr>
        <p:spPr>
          <a:xfrm>
            <a:off x="5520051" y="2023157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178377" y="2507789"/>
            <a:ext cx="5617933" cy="2561966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1176" y="3096930"/>
            <a:ext cx="4835181" cy="824282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6" name="Нашивка 13"/>
          <p:cNvSpPr/>
          <p:nvPr userDrawn="1"/>
        </p:nvSpPr>
        <p:spPr>
          <a:xfrm>
            <a:off x="5520051" y="313014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8058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5235985" y="1913736"/>
            <a:ext cx="5214301" cy="594053"/>
          </a:xfrm>
          <a:solidFill>
            <a:srgbClr val="D2DA7A"/>
          </a:solidFill>
        </p:spPr>
        <p:txBody>
          <a:bodyPr tIns="144000" rIns="180000"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 userDrawn="1"/>
        </p:nvSpPr>
        <p:spPr>
          <a:xfrm>
            <a:off x="6553200" y="1596043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Название 1"/>
          <p:cNvSpPr txBox="1">
            <a:spLocks/>
          </p:cNvSpPr>
          <p:nvPr userDrawn="1"/>
        </p:nvSpPr>
        <p:spPr>
          <a:xfrm>
            <a:off x="838200" y="1539318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7" y="1919553"/>
            <a:ext cx="3883542" cy="824282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 userDrawn="1"/>
        </p:nvSpPr>
        <p:spPr>
          <a:xfrm>
            <a:off x="4577659" y="202315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5235985" y="2507790"/>
            <a:ext cx="5214301" cy="1223952"/>
          </a:xfrm>
          <a:solidFill>
            <a:srgbClr val="D2DA7A"/>
          </a:solidFill>
        </p:spPr>
        <p:txBody>
          <a:bodyPr rIns="180000"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1177" y="4099374"/>
            <a:ext cx="3883542" cy="824282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6" name="Нашивка 13"/>
          <p:cNvSpPr/>
          <p:nvPr userDrawn="1"/>
        </p:nvSpPr>
        <p:spPr>
          <a:xfrm>
            <a:off x="4577659" y="4132593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5235985" y="4135043"/>
            <a:ext cx="5214301" cy="594053"/>
          </a:xfrm>
          <a:solidFill>
            <a:srgbClr val="D2DA7A"/>
          </a:solidFill>
        </p:spPr>
        <p:txBody>
          <a:bodyPr tIns="144000" rIns="180000"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5235985" y="4729097"/>
            <a:ext cx="5214301" cy="1223952"/>
          </a:xfrm>
          <a:solidFill>
            <a:srgbClr val="D2DA7A"/>
          </a:solidFill>
        </p:spPr>
        <p:txBody>
          <a:bodyPr rIns="180000"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37457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178377" y="1913735"/>
            <a:ext cx="5617933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 userDrawn="1"/>
        </p:nvSpPr>
        <p:spPr>
          <a:xfrm>
            <a:off x="7612476" y="1541042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Название 1"/>
          <p:cNvSpPr txBox="1">
            <a:spLocks/>
          </p:cNvSpPr>
          <p:nvPr userDrawn="1"/>
        </p:nvSpPr>
        <p:spPr>
          <a:xfrm>
            <a:off x="1361389" y="1522714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6" y="1919552"/>
            <a:ext cx="4835181" cy="691843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 userDrawn="1"/>
        </p:nvSpPr>
        <p:spPr>
          <a:xfrm>
            <a:off x="5520051" y="2023157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178377" y="2507789"/>
            <a:ext cx="5617933" cy="2561966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1176" y="3096929"/>
            <a:ext cx="4835181" cy="691843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6" name="Нашивка 13"/>
          <p:cNvSpPr/>
          <p:nvPr userDrawn="1"/>
        </p:nvSpPr>
        <p:spPr>
          <a:xfrm>
            <a:off x="5520051" y="313014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7" hasCustomPrompt="1"/>
          </p:nvPr>
        </p:nvSpPr>
        <p:spPr>
          <a:xfrm>
            <a:off x="511176" y="4274306"/>
            <a:ext cx="4835181" cy="691843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Нашивка 13"/>
          <p:cNvSpPr/>
          <p:nvPr userDrawn="1"/>
        </p:nvSpPr>
        <p:spPr>
          <a:xfrm>
            <a:off x="5520051" y="4307525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9664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4837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511174" y="3645930"/>
            <a:ext cx="4077301" cy="2076450"/>
          </a:xfrm>
          <a:solidFill>
            <a:srgbClr val="D2DA7A"/>
          </a:solidFill>
        </p:spPr>
        <p:txBody>
          <a:bodyPr/>
          <a:lstStyle/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 userDrawn="1"/>
        </p:nvSpPr>
        <p:spPr>
          <a:xfrm>
            <a:off x="190183" y="3301524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Название 1"/>
          <p:cNvSpPr txBox="1">
            <a:spLocks/>
          </p:cNvSpPr>
          <p:nvPr userDrawn="1"/>
        </p:nvSpPr>
        <p:spPr>
          <a:xfrm>
            <a:off x="251431" y="1455966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5" y="1919552"/>
            <a:ext cx="4077301" cy="765984"/>
          </a:xfrm>
          <a:solidFill>
            <a:srgbClr val="E9E3E1"/>
          </a:solidFill>
        </p:spPr>
        <p:txBody>
          <a:bodyPr/>
          <a:lstStyle>
            <a:lvl3pPr marL="914400" indent="0">
              <a:buNone/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5230458" y="3623803"/>
            <a:ext cx="3336894" cy="2076450"/>
          </a:xfrm>
          <a:solidFill>
            <a:srgbClr val="D2DA7A"/>
          </a:solidFill>
        </p:spPr>
        <p:txBody>
          <a:bodyPr/>
          <a:lstStyle/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Название 1"/>
          <p:cNvSpPr txBox="1">
            <a:spLocks/>
          </p:cNvSpPr>
          <p:nvPr userDrawn="1"/>
        </p:nvSpPr>
        <p:spPr>
          <a:xfrm>
            <a:off x="4909466" y="3279397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" name="Название 1"/>
          <p:cNvSpPr txBox="1">
            <a:spLocks/>
          </p:cNvSpPr>
          <p:nvPr userDrawn="1"/>
        </p:nvSpPr>
        <p:spPr>
          <a:xfrm>
            <a:off x="4970714" y="1433839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230458" y="1919551"/>
            <a:ext cx="6780310" cy="765985"/>
          </a:xfrm>
          <a:solidFill>
            <a:srgbClr val="E9E3E1"/>
          </a:solidFill>
        </p:spPr>
        <p:txBody>
          <a:bodyPr/>
          <a:lstStyle>
            <a:lvl3pPr marL="914400" indent="0">
              <a:buNone/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8673874" y="3605052"/>
            <a:ext cx="3336894" cy="2076450"/>
          </a:xfrm>
          <a:solidFill>
            <a:srgbClr val="D2DA7A"/>
          </a:solidFill>
        </p:spPr>
        <p:txBody>
          <a:bodyPr/>
          <a:lstStyle/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 userDrawn="1"/>
        </p:nvSpPr>
        <p:spPr>
          <a:xfrm rot="5400000">
            <a:off x="2209800" y="260291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Нашивка 13"/>
          <p:cNvSpPr/>
          <p:nvPr userDrawn="1"/>
        </p:nvSpPr>
        <p:spPr>
          <a:xfrm rot="5400000">
            <a:off x="7124502" y="2605770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Нашивка 13"/>
          <p:cNvSpPr/>
          <p:nvPr userDrawn="1"/>
        </p:nvSpPr>
        <p:spPr>
          <a:xfrm rot="5400000">
            <a:off x="9982200" y="260291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0848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666695" y="1842479"/>
            <a:ext cx="4193629" cy="732528"/>
          </a:xfr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Название 1"/>
          <p:cNvSpPr txBox="1">
            <a:spLocks/>
          </p:cNvSpPr>
          <p:nvPr userDrawn="1"/>
        </p:nvSpPr>
        <p:spPr>
          <a:xfrm>
            <a:off x="3274389" y="2873525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" name="Название 1"/>
          <p:cNvSpPr txBox="1">
            <a:spLocks/>
          </p:cNvSpPr>
          <p:nvPr userDrawn="1"/>
        </p:nvSpPr>
        <p:spPr>
          <a:xfrm>
            <a:off x="3356768" y="1418411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Нашивка 13"/>
          <p:cNvSpPr/>
          <p:nvPr userDrawn="1"/>
        </p:nvSpPr>
        <p:spPr>
          <a:xfrm rot="5400000">
            <a:off x="2521194" y="2711971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66695" y="3359312"/>
            <a:ext cx="4193629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8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66695" y="3953366"/>
            <a:ext cx="4193629" cy="2346782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12"/>
          <p:cNvSpPr>
            <a:spLocks noGrp="1"/>
          </p:cNvSpPr>
          <p:nvPr>
            <p:ph type="body" sz="quarter" idx="17" hasCustomPrompt="1"/>
          </p:nvPr>
        </p:nvSpPr>
        <p:spPr>
          <a:xfrm>
            <a:off x="6513785" y="1816734"/>
            <a:ext cx="4193629" cy="732528"/>
          </a:xfr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Нашивка 13"/>
          <p:cNvSpPr/>
          <p:nvPr userDrawn="1"/>
        </p:nvSpPr>
        <p:spPr>
          <a:xfrm rot="5400000">
            <a:off x="8368284" y="2686226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513785" y="3333567"/>
            <a:ext cx="4193629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6513785" y="3927621"/>
            <a:ext cx="4193629" cy="2346782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85514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666695" y="1842479"/>
            <a:ext cx="10223726" cy="657323"/>
          </a:xfr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97CB9-66EA-48D7-824F-3A78AA19154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Название 1"/>
          <p:cNvSpPr txBox="1">
            <a:spLocks/>
          </p:cNvSpPr>
          <p:nvPr userDrawn="1"/>
        </p:nvSpPr>
        <p:spPr>
          <a:xfrm>
            <a:off x="3348530" y="3104600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Альтернатива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" name="Название 1"/>
          <p:cNvSpPr txBox="1">
            <a:spLocks/>
          </p:cNvSpPr>
          <p:nvPr userDrawn="1"/>
        </p:nvSpPr>
        <p:spPr>
          <a:xfrm>
            <a:off x="3348530" y="1485176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Исключенные из ФПУ учебники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4110111" y="3393628"/>
            <a:ext cx="3336894" cy="2467252"/>
          </a:xfr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Нашивка 13"/>
          <p:cNvSpPr/>
          <p:nvPr userDrawn="1"/>
        </p:nvSpPr>
        <p:spPr>
          <a:xfrm rot="5400000">
            <a:off x="5153660" y="2631209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7553527" y="3389851"/>
            <a:ext cx="3336894" cy="2467252"/>
          </a:xfr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Нашивка 13"/>
          <p:cNvSpPr/>
          <p:nvPr userDrawn="1"/>
        </p:nvSpPr>
        <p:spPr>
          <a:xfrm rot="5400000">
            <a:off x="2105240" y="2608464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Нашивка 13"/>
          <p:cNvSpPr/>
          <p:nvPr userDrawn="1"/>
        </p:nvSpPr>
        <p:spPr>
          <a:xfrm rot="5400000">
            <a:off x="8979658" y="2633719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41353" y="3389851"/>
            <a:ext cx="3336894" cy="2467252"/>
          </a:xfr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25020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D8C35-D9BB-4137-AEED-01AC3E9DE2A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6979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C6133-F034-4DD0-BF67-FDED45B853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7539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06162"/>
            <a:ext cx="10515600" cy="1150594"/>
          </a:xfrm>
        </p:spPr>
        <p:txBody>
          <a:bodyPr/>
          <a:lstStyle>
            <a:lvl1pPr>
              <a:defRPr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207657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907957"/>
            <a:ext cx="5157787" cy="3281706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0612" y="20444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907957"/>
            <a:ext cx="5183188" cy="3281706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404CF-8095-4C47-8748-564FA4DA46E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234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0C82C-38B5-4045-8425-418947FAA32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252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4D4BE-5229-4142-8404-F4DD584635F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329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37967"/>
            <a:ext cx="3932237" cy="1373659"/>
          </a:xfrm>
        </p:spPr>
        <p:txBody>
          <a:bodyPr anchor="b"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0" y="13416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241162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F717A-07E6-4F87-BDD6-799B6A37DD0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658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87424"/>
            <a:ext cx="3932237" cy="1514817"/>
          </a:xfrm>
        </p:spPr>
        <p:txBody>
          <a:bodyPr anchor="b"/>
          <a:lstStyle>
            <a:lvl1pPr>
              <a:defRPr sz="1800">
                <a:solidFill>
                  <a:srgbClr val="345DAE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487826"/>
            <a:ext cx="3932237" cy="33811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B5B7-2C55-49C5-941B-A73D794058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6588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70082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A39B8-7846-4A17-9ED9-307F813F030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3102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A39CD-F620-4CF4-B7F0-A59BB89B7D4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052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/>
          </a:blip>
          <a:srcRect l="39743" r="39743" b="36077"/>
          <a:stretch>
            <a:fillRect/>
          </a:stretch>
        </p:blipFill>
        <p:spPr>
          <a:xfrm>
            <a:off x="11771619" y="1"/>
            <a:ext cx="318781" cy="333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98329077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7663" y="6377941"/>
            <a:ext cx="3903683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949" y="6377941"/>
            <a:ext cx="2805771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01210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B3465-6BC1-4C5A-8672-039A31808E6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7DE-9CE0-4913-884A-357EC79CAB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4695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B3465-6BC1-4C5A-8672-039A31808E6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7DE-9CE0-4913-884A-357EC79CAB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023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B3465-6BC1-4C5A-8672-039A31808E6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7DE-9CE0-4913-884A-357EC79CAB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0123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B3465-6BC1-4C5A-8672-039A31808E6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7DE-9CE0-4913-884A-357EC79CAB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4713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B3465-6BC1-4C5A-8672-039A31808E6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7DE-9CE0-4913-884A-357EC79CAB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79127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B3465-6BC1-4C5A-8672-039A31808E6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7DE-9CE0-4913-884A-357EC79CAB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770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849566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B3465-6BC1-4C5A-8672-039A31808E6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7DE-9CE0-4913-884A-357EC79CAB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3984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B3465-6BC1-4C5A-8672-039A31808E6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7DE-9CE0-4913-884A-357EC79CAB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50253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B3465-6BC1-4C5A-8672-039A31808E6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7DE-9CE0-4913-884A-357EC79CAB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52656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B3465-6BC1-4C5A-8672-039A31808E6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7DE-9CE0-4913-884A-357EC79CAB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7561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B3465-6BC1-4C5A-8672-039A31808E6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7DE-9CE0-4913-884A-357EC79CAB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19169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91720" y="541356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667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23720" y="1010678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4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Flowchart: Off-page Connector 9"/>
          <p:cNvSpPr/>
          <p:nvPr userDrawn="1"/>
        </p:nvSpPr>
        <p:spPr>
          <a:xfrm rot="5400000">
            <a:off x="11731145" y="126200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2" y="203009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482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47484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22043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08227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302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117364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87604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58945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61843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29689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7889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527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7249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873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6488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="" xmlns:a16="http://schemas.microsoft.com/office/drawing/2014/main" id="{336A5C21-8560-4361-BC34-8E7691E5DE3F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40683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437" name="Слайд think-cell" r:id="rId17" imgW="360" imgH="360" progId="">
              <p:embed/>
            </p:oleObj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="" xmlns:a16="http://schemas.microsoft.com/office/drawing/2014/main" id="{C09A8BCA-0AC5-4653-AE0C-127E1ECAA6AD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9063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132416"/>
            <a:ext cx="10515600" cy="817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5400" spc="-40" dirty="0" smtClean="0">
                <a:solidFill>
                  <a:srgbClr val="294790"/>
                </a:solidFill>
                <a:cs typeface="Arial" pitchFamily="34" charset="0"/>
              </a:rPr>
              <a:t>ОБРАЗЕЦ ЗАГОЛОВКА</a:t>
            </a:r>
            <a:endParaRPr lang="ru-RU" sz="4400" spc="-40" dirty="0">
              <a:solidFill>
                <a:srgbClr val="294790"/>
              </a:solidFill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1AA2D-0A3F-40EE-83D9-2939D34AA38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337772" y="891636"/>
            <a:ext cx="11568478" cy="0"/>
          </a:xfrm>
          <a:prstGeom prst="line">
            <a:avLst/>
          </a:prstGeom>
          <a:ln w="19050"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337772" y="0"/>
            <a:ext cx="1833928" cy="891636"/>
          </a:xfrm>
          <a:prstGeom prst="rect">
            <a:avLst/>
          </a:prstGeom>
          <a:solidFill>
            <a:srgbClr val="29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C:\Users\akladova\Desktop\logo_prosveschenie-01.png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6" y="229525"/>
            <a:ext cx="1447800" cy="5968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7291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1" kern="1200">
          <a:solidFill>
            <a:srgbClr val="955E4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955E4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kern="1200">
          <a:solidFill>
            <a:srgbClr val="955E4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955E4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955E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132416"/>
            <a:ext cx="10515600" cy="817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5400" spc="-40" dirty="0" smtClean="0">
                <a:solidFill>
                  <a:srgbClr val="294790"/>
                </a:solidFill>
                <a:cs typeface="Arial" pitchFamily="34" charset="0"/>
              </a:rPr>
              <a:t>ОБРАЗЕЦ ЗАГОЛОВКА</a:t>
            </a:r>
            <a:endParaRPr lang="ru-RU" sz="4400" spc="-40" dirty="0">
              <a:solidFill>
                <a:srgbClr val="294790"/>
              </a:solidFill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1AA2D-0A3F-40EE-83D9-2939D34AA38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337772" y="891636"/>
            <a:ext cx="11568478" cy="0"/>
          </a:xfrm>
          <a:prstGeom prst="line">
            <a:avLst/>
          </a:prstGeom>
          <a:ln w="19050"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337772" y="0"/>
            <a:ext cx="1833928" cy="891636"/>
          </a:xfrm>
          <a:prstGeom prst="rect">
            <a:avLst/>
          </a:prstGeom>
          <a:solidFill>
            <a:srgbClr val="29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C:\Users\akladova\Desktop\logo_prosveschenie-01.png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6" y="229525"/>
            <a:ext cx="1447800" cy="5968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2628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1" kern="1200">
          <a:solidFill>
            <a:srgbClr val="955E4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955E4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kern="1200">
          <a:solidFill>
            <a:srgbClr val="955E4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955E4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955E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B3465-6BC1-4C5A-8672-039A31808E6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13.10.2021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7DE-9CE0-4913-884A-357EC79CAB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001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="" xmlns:a16="http://schemas.microsoft.com/office/drawing/2014/main" id="{336A5C21-8560-4361-BC34-8E7691E5DE3F}"/>
              </a:ext>
            </a:extLst>
          </p:cNvPr>
          <p:cNvGraphicFramePr>
            <a:graphicFrameLocks noChangeAspect="1"/>
          </p:cNvGraphicFramePr>
          <p:nvPr userDrawn="1"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9884" name="Слайд think-cell" r:id="rId15" imgW="360" imgH="360" progId="">
              <p:embed/>
            </p:oleObj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="" xmlns:a16="http://schemas.microsoft.com/office/drawing/2014/main" id="{C09A8BCA-0AC5-4653-AE0C-127E1ECAA6AD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  <a:sym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173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9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9.png"/><Relationship Id="rId10" Type="http://schemas.openxmlformats.org/officeDocument/2006/relationships/image" Target="../media/image39.jpe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ioco.ru/Contents/Item/Display/2201978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jpeg"/><Relationship Id="rId5" Type="http://schemas.openxmlformats.org/officeDocument/2006/relationships/hyperlink" Target="https://edu.gov.ru/national-project/" TargetMode="External"/><Relationship Id="rId4" Type="http://schemas.openxmlformats.org/officeDocument/2006/relationships/oleObject" Target="../embeddings/oleObject4.bin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image" Target="../media/image7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oleObject" Target="../embeddings/oleObject12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png"/><Relationship Id="rId5" Type="http://schemas.openxmlformats.org/officeDocument/2006/relationships/image" Target="../media/image99.png"/><Relationship Id="rId4" Type="http://schemas.openxmlformats.org/officeDocument/2006/relationships/oleObject" Target="../embeddings/oleObject1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oleObject" Target="../embeddings/oleObject16.bin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.svg"/><Relationship Id="rId18" Type="http://schemas.openxmlformats.org/officeDocument/2006/relationships/diagramData" Target="../diagrams/data1.xml"/><Relationship Id="rId26" Type="http://schemas.openxmlformats.org/officeDocument/2006/relationships/diagramColors" Target="../diagrams/colors2.xml"/><Relationship Id="rId3" Type="http://schemas.openxmlformats.org/officeDocument/2006/relationships/notesSlide" Target="../notesSlides/notesSlide25.xml"/><Relationship Id="rId21" Type="http://schemas.openxmlformats.org/officeDocument/2006/relationships/diagramColors" Target="../diagrams/colors1.xml"/><Relationship Id="rId17" Type="http://schemas.openxmlformats.org/officeDocument/2006/relationships/image" Target="../media/image104.jpeg"/><Relationship Id="rId25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3.png"/><Relationship Id="rId20" Type="http://schemas.openxmlformats.org/officeDocument/2006/relationships/diagramQuickStyle" Target="../diagrams/quickStyle1.xml"/><Relationship Id="rId1" Type="http://schemas.openxmlformats.org/officeDocument/2006/relationships/vmlDrawing" Target="../drawings/vmlDrawing17.vml"/><Relationship Id="rId24" Type="http://schemas.openxmlformats.org/officeDocument/2006/relationships/diagramLayout" Target="../diagrams/layout2.xml"/><Relationship Id="rId5" Type="http://schemas.openxmlformats.org/officeDocument/2006/relationships/image" Target="../media/image102.png"/><Relationship Id="rId15" Type="http://schemas.openxmlformats.org/officeDocument/2006/relationships/image" Target="../media/image16.svg"/><Relationship Id="rId23" Type="http://schemas.openxmlformats.org/officeDocument/2006/relationships/diagramData" Target="../diagrams/data2.xml"/><Relationship Id="rId28" Type="http://schemas.openxmlformats.org/officeDocument/2006/relationships/image" Target="../media/image107.png"/><Relationship Id="rId19" Type="http://schemas.openxmlformats.org/officeDocument/2006/relationships/diagramLayout" Target="../diagrams/layout1.xml"/><Relationship Id="rId4" Type="http://schemas.openxmlformats.org/officeDocument/2006/relationships/oleObject" Target="../embeddings/oleObject17.bin"/><Relationship Id="rId22" Type="http://schemas.microsoft.com/office/2007/relationships/diagramDrawing" Target="../diagrams/drawing1.xml"/><Relationship Id="rId27" Type="http://schemas.microsoft.com/office/2007/relationships/diagramDrawing" Target="../diagrams/drawing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8.png"/><Relationship Id="rId7" Type="http://schemas.openxmlformats.org/officeDocument/2006/relationships/image" Target="../media/image11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hop.prosv.ru/formirovanie-funkcionalnoj-gramotnosti-sbornik-zadach-po-russkomu-yazyku-dlya-8-11-klassov2781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110.jpeg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v.ru/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openxmlformats.org/officeDocument/2006/relationships/hyperlink" Target="https://shop.prosv.ru/formirovanie-funkcionalnoj-gramotnosti-sbornik-zadach-po-russkomu-yazyku-dlya-8-11-klassov2781" TargetMode="External"/><Relationship Id="rId4" Type="http://schemas.openxmlformats.org/officeDocument/2006/relationships/hyperlink" Target="mailto:vopros@prosv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11" Type="http://schemas.openxmlformats.org/officeDocument/2006/relationships/image" Target="../media/image9.png"/><Relationship Id="rId5" Type="http://schemas.openxmlformats.org/officeDocument/2006/relationships/image" Target="../media/image12.jpeg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839"/>
          <a:stretch/>
        </p:blipFill>
        <p:spPr>
          <a:xfrm>
            <a:off x="-7293" y="14514"/>
            <a:ext cx="12199293" cy="6843486"/>
          </a:xfrm>
          <a:prstGeom prst="rect">
            <a:avLst/>
          </a:prstGeom>
        </p:spPr>
      </p:pic>
      <p:graphicFrame>
        <p:nvGraphicFramePr>
          <p:cNvPr id="7" name="Объект 6" hidden="1">
            <a:extLst>
              <a:ext uri="{FF2B5EF4-FFF2-40B4-BE49-F238E27FC236}">
                <a16:creationId xmlns=""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17970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2470" name="Слайд think-cell" r:id="rId6" imgW="360" imgH="360" progId="">
              <p:embed/>
            </p:oleObj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=""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D63DCCC5-C5C7-4939-A893-4A4DB73304DC}"/>
              </a:ext>
            </a:extLst>
          </p:cNvPr>
          <p:cNvSpPr/>
          <p:nvPr/>
        </p:nvSpPr>
        <p:spPr>
          <a:xfrm rot="10800000">
            <a:off x="-7293" y="14514"/>
            <a:ext cx="12192000" cy="6858000"/>
          </a:xfrm>
          <a:prstGeom prst="rect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4116" y="4634394"/>
            <a:ext cx="10216392" cy="292388"/>
          </a:xfrm>
        </p:spPr>
        <p:txBody>
          <a:bodyPr lIns="0" tIns="0" rIns="0" bIns="0">
            <a:spAutoFit/>
          </a:bodyPr>
          <a:lstStyle/>
          <a:p>
            <a:pPr algn="l">
              <a:lnSpc>
                <a:spcPct val="95000"/>
              </a:lnSpc>
            </a:pPr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ГРУППА </a:t>
            </a:r>
            <a:r>
              <a:rPr lang="ru-RU" sz="20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КОМПАНИЙ «ПРОСВЕЩЕНИЕ» —</a:t>
            </a:r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СИСТЕМЕ ОБРАЗОВАНИЯ</a:t>
            </a:r>
            <a:endParaRPr lang="ru-RU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3668" y="1567301"/>
            <a:ext cx="9400304" cy="2769989"/>
          </a:xfr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45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Функциональная грамотность </a:t>
            </a:r>
            <a:r>
              <a:rPr lang="ru-RU" sz="4500" b="1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школьников</a:t>
            </a:r>
            <a:endParaRPr lang="en-US" sz="4500" b="1" dirty="0" smtClean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4500" b="1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как </a:t>
            </a:r>
            <a:r>
              <a:rPr lang="ru-RU" sz="45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актуальный результат образования</a:t>
            </a: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13721" y="5897480"/>
            <a:ext cx="69978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solidFill>
                  <a:schemeClr val="bg1">
                    <a:lumMod val="8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сети Интернет 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«Издательство «Просвещение», </a:t>
            </a:r>
            <a:r>
              <a:rPr lang="ru-RU" sz="800" dirty="0" smtClean="0">
                <a:solidFill>
                  <a:schemeClr val="bg1">
                    <a:lumMod val="8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2020</a:t>
            </a:r>
            <a:endParaRPr lang="ru-RU" sz="800" dirty="0">
              <a:solidFill>
                <a:schemeClr val="bg1">
                  <a:lumMod val="8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451" name="Picture 403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11689"/>
              </a:clrFrom>
              <a:clrTo>
                <a:srgbClr val="011689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84" y="14514"/>
            <a:ext cx="2961171" cy="1344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389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497323" y="470893"/>
            <a:ext cx="981378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Структура измерительных материалов 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PISA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3" y="6651116"/>
            <a:ext cx="23135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АО «Издательство «Просвещение» 2019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Диаграмма 5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596831503"/>
              </p:ext>
            </p:extLst>
          </p:nvPr>
        </p:nvGraphicFramePr>
        <p:xfrm>
          <a:off x="1595320" y="1400043"/>
          <a:ext cx="8201522" cy="543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Прямоугольник 47"/>
          <p:cNvSpPr/>
          <p:nvPr/>
        </p:nvSpPr>
        <p:spPr>
          <a:xfrm>
            <a:off x="3318288" y="2146575"/>
            <a:ext cx="24454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Креативное </a:t>
            </a:r>
          </a:p>
          <a:p>
            <a:pPr lvl="0" algn="ctr"/>
            <a:r>
              <a:rPr lang="ru-RU" sz="1600" b="1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Мышление</a:t>
            </a:r>
          </a:p>
          <a:p>
            <a:pPr algn="ctr"/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Разрешение 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проблем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Глобальные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компетенции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739146" y="2331241"/>
            <a:ext cx="177078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Читательская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грамотность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2009, 2018, 2027</a:t>
            </a:r>
          </a:p>
        </p:txBody>
      </p:sp>
      <p:sp>
        <p:nvSpPr>
          <p:cNvPr id="54" name="Стрелка: пятиугольник 27">
            <a:extLst>
              <a:ext uri="{FF2B5EF4-FFF2-40B4-BE49-F238E27FC236}">
                <a16:creationId xmlns="" xmlns:a16="http://schemas.microsoft.com/office/drawing/2014/main" id="{39050F66-3963-498A-9692-341E39573DA0}"/>
              </a:ext>
            </a:extLst>
          </p:cNvPr>
          <p:cNvSpPr/>
          <p:nvPr/>
        </p:nvSpPr>
        <p:spPr>
          <a:xfrm>
            <a:off x="381000" y="1770009"/>
            <a:ext cx="3598333" cy="943512"/>
          </a:xfrm>
          <a:prstGeom prst="homePlate">
            <a:avLst>
              <a:gd name="adj" fmla="val 2876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Ведущий компонент в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2021 г. 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Стрелка: пятиугольник 27">
            <a:extLst>
              <a:ext uri="{FF2B5EF4-FFF2-40B4-BE49-F238E27FC236}">
                <a16:creationId xmlns="" xmlns:a16="http://schemas.microsoft.com/office/drawing/2014/main" id="{39050F66-3963-498A-9692-341E39573DA0}"/>
              </a:ext>
            </a:extLst>
          </p:cNvPr>
          <p:cNvSpPr/>
          <p:nvPr/>
        </p:nvSpPr>
        <p:spPr>
          <a:xfrm>
            <a:off x="186267" y="4388947"/>
            <a:ext cx="3364379" cy="943512"/>
          </a:xfrm>
          <a:prstGeom prst="homePlate">
            <a:avLst>
              <a:gd name="adj" fmla="val 2876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Ведущий компонент в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2024 г.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Участвуют сегодняшние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пятиклассники</a:t>
            </a:r>
          </a:p>
        </p:txBody>
      </p:sp>
      <p:sp>
        <p:nvSpPr>
          <p:cNvPr id="49" name="Стрелка: пятиугольник 27">
            <a:extLst>
              <a:ext uri="{FF2B5EF4-FFF2-40B4-BE49-F238E27FC236}">
                <a16:creationId xmlns="" xmlns:a16="http://schemas.microsoft.com/office/drawing/2014/main" id="{39050F66-3963-498A-9692-341E39573DA0}"/>
              </a:ext>
            </a:extLst>
          </p:cNvPr>
          <p:cNvSpPr/>
          <p:nvPr/>
        </p:nvSpPr>
        <p:spPr>
          <a:xfrm flipH="1">
            <a:off x="8176049" y="3939779"/>
            <a:ext cx="3881582" cy="943512"/>
          </a:xfrm>
          <a:prstGeom prst="homePlate">
            <a:avLst>
              <a:gd name="adj" fmla="val 2876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Ведущий компонент в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2021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г. Участвуют сегодняшние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восьмиклассники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971847" y="4075194"/>
            <a:ext cx="2718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Естественно–научная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грамотность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2006, 2015, 2024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21400" y="4042203"/>
            <a:ext cx="191678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Математическая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грамотность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2003, 2012, 2021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58204" y="5370885"/>
            <a:ext cx="2011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Финансовая</a:t>
            </a:r>
          </a:p>
          <a:p>
            <a:pPr lvl="0" algn="ctr"/>
            <a:r>
              <a:rPr lang="ru-RU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грамотность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94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Овал 108"/>
          <p:cNvSpPr/>
          <p:nvPr/>
        </p:nvSpPr>
        <p:spPr>
          <a:xfrm>
            <a:off x="4805220" y="2126610"/>
            <a:ext cx="2991124" cy="2778873"/>
          </a:xfrm>
          <a:prstGeom prst="ellipse">
            <a:avLst/>
          </a:prstGeom>
          <a:solidFill>
            <a:srgbClr val="2F5597">
              <a:alpha val="96000"/>
            </a:srgbClr>
          </a:solidFill>
          <a:ln w="25400">
            <a:solidFill>
              <a:srgbClr val="2F559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44" name="TextBox 43"/>
          <p:cNvSpPr txBox="1"/>
          <p:nvPr/>
        </p:nvSpPr>
        <p:spPr>
          <a:xfrm>
            <a:off x="457684" y="253431"/>
            <a:ext cx="1110021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Концептуальная рамка оценки функциональной грамотности в исследовании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PISA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3" y="6651116"/>
            <a:ext cx="23135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57" name="Овал 56"/>
          <p:cNvSpPr/>
          <p:nvPr/>
        </p:nvSpPr>
        <p:spPr>
          <a:xfrm>
            <a:off x="5827817" y="3600004"/>
            <a:ext cx="3156890" cy="2938390"/>
          </a:xfrm>
          <a:prstGeom prst="ellipse">
            <a:avLst/>
          </a:prstGeom>
          <a:solidFill>
            <a:srgbClr val="D64214">
              <a:alpha val="89804"/>
            </a:srgbClr>
          </a:solidFill>
          <a:ln w="38100">
            <a:solidFill>
              <a:srgbClr val="D6421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cxnSp>
        <p:nvCxnSpPr>
          <p:cNvPr id="5" name="Прямая со стрелкой 4"/>
          <p:cNvCxnSpPr/>
          <p:nvPr/>
        </p:nvCxnSpPr>
        <p:spPr>
          <a:xfrm flipH="1" flipV="1">
            <a:off x="3119576" y="2729537"/>
            <a:ext cx="1160970" cy="1426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2958947" y="3553301"/>
            <a:ext cx="1321599" cy="585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235308" y="4164372"/>
            <a:ext cx="1045238" cy="66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8194040" y="2695555"/>
            <a:ext cx="1660137" cy="4535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Разделы математики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868401" y="3387612"/>
            <a:ext cx="2130457" cy="606646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Цели чтения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9934161" y="5211912"/>
            <a:ext cx="2207370" cy="100172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ресурсы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окружающая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среда,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 науки и технологии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7406262" y="1990709"/>
            <a:ext cx="1432134" cy="536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V="1">
            <a:off x="7406262" y="2370726"/>
            <a:ext cx="2527899" cy="156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endCxn id="66" idx="1"/>
          </p:cNvCxnSpPr>
          <p:nvPr/>
        </p:nvCxnSpPr>
        <p:spPr>
          <a:xfrm>
            <a:off x="7371221" y="2522051"/>
            <a:ext cx="822819" cy="400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57" idx="6"/>
            <a:endCxn id="67" idx="1"/>
          </p:cNvCxnSpPr>
          <p:nvPr/>
        </p:nvCxnSpPr>
        <p:spPr>
          <a:xfrm flipV="1">
            <a:off x="8984707" y="3690935"/>
            <a:ext cx="883694" cy="1378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57" idx="6"/>
            <a:endCxn id="69" idx="1"/>
          </p:cNvCxnSpPr>
          <p:nvPr/>
        </p:nvCxnSpPr>
        <p:spPr>
          <a:xfrm>
            <a:off x="8984707" y="5069199"/>
            <a:ext cx="949454" cy="643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stCxn id="57" idx="6"/>
          </p:cNvCxnSpPr>
          <p:nvPr/>
        </p:nvCxnSpPr>
        <p:spPr>
          <a:xfrm flipV="1">
            <a:off x="8984707" y="4716688"/>
            <a:ext cx="883694" cy="352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Прямоугольник 82"/>
          <p:cNvSpPr/>
          <p:nvPr/>
        </p:nvSpPr>
        <p:spPr>
          <a:xfrm>
            <a:off x="803216" y="4246071"/>
            <a:ext cx="2965710" cy="13534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давать научные объяснения,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применять естественно-научные методы исследования,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интерпретировать данные,  делать выводы</a:t>
            </a: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168000" y="2603157"/>
            <a:ext cx="24172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Содержательная </a:t>
            </a:r>
          </a:p>
          <a:p>
            <a:pPr lvl="0"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модель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7036532" y="4733990"/>
            <a:ext cx="1917320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Контексты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или ситуации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1046129" y="1380496"/>
            <a:ext cx="2612901" cy="135343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Работать с информацией:</a:t>
            </a:r>
          </a:p>
          <a:p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indent="57150">
              <a:buFont typeface="Arial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находить и извлекать,</a:t>
            </a:r>
          </a:p>
          <a:p>
            <a:pPr indent="57150">
              <a:buFont typeface="Arial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осмысливать и оценивать,</a:t>
            </a:r>
          </a:p>
          <a:p>
            <a:pPr indent="57150">
              <a:buFont typeface="Arial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интерпретировать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9954231" y="2011914"/>
            <a:ext cx="1945670" cy="7176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Естественно-научные предметы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Методология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342884" y="2836458"/>
            <a:ext cx="2612901" cy="13534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Формулировать, применять интерпретировать и оценивать результаты с позиций математики и реальной проблемы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9908438" y="4082877"/>
            <a:ext cx="2127295" cy="9954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Мир индивидуума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социума,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 и науки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8233338" y="1537144"/>
            <a:ext cx="1660137" cy="45356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Типы текста</a:t>
            </a:r>
          </a:p>
        </p:txBody>
      </p:sp>
      <p:sp>
        <p:nvSpPr>
          <p:cNvPr id="47" name="Овал 46"/>
          <p:cNvSpPr/>
          <p:nvPr/>
        </p:nvSpPr>
        <p:spPr>
          <a:xfrm>
            <a:off x="3931206" y="3650370"/>
            <a:ext cx="3083631" cy="2905326"/>
          </a:xfrm>
          <a:prstGeom prst="ellipse">
            <a:avLst/>
          </a:prstGeom>
          <a:solidFill>
            <a:srgbClr val="ED7D31">
              <a:alpha val="88000"/>
            </a:srgbClr>
          </a:solidFill>
          <a:ln w="25400">
            <a:solidFill>
              <a:srgbClr val="ED7D3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sp>
      <p:sp>
        <p:nvSpPr>
          <p:cNvPr id="61" name="Прямоугольник 60"/>
          <p:cNvSpPr/>
          <p:nvPr/>
        </p:nvSpPr>
        <p:spPr>
          <a:xfrm>
            <a:off x="4072138" y="4779868"/>
            <a:ext cx="25517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Компетентностная</a:t>
            </a:r>
          </a:p>
          <a:p>
            <a:pPr lvl="0"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модель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604438" y="4212850"/>
            <a:ext cx="167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БЛОК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ЗАДАНИЙ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359109" y="6136062"/>
            <a:ext cx="281826" cy="221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0935" y="6170055"/>
            <a:ext cx="28300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Естественно–научная грамотность</a:t>
            </a:r>
            <a:endParaRPr lang="ru-RU" sz="9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59109" y="6406912"/>
            <a:ext cx="281826" cy="2227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59110" y="5870444"/>
            <a:ext cx="281826" cy="21576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24672" y="5886822"/>
            <a:ext cx="28300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Читательская грамотность</a:t>
            </a:r>
            <a:endParaRPr lang="ru-RU" sz="9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640934" y="6406911"/>
            <a:ext cx="28300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Математическая грамотность</a:t>
            </a:r>
            <a:endParaRPr lang="ru-RU" sz="9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schemeClr val="tx2"/>
                </a:solidFill>
              </a:rPr>
              <a:pPr/>
              <a:t>11</a:t>
            </a:fld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2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177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3" y="6651116"/>
            <a:ext cx="23135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89537" y="340218"/>
            <a:ext cx="1093867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Формируем 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ф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ункциональную грамотность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Подзаголовок 2"/>
          <p:cNvSpPr txBox="1">
            <a:spLocks/>
          </p:cNvSpPr>
          <p:nvPr/>
        </p:nvSpPr>
        <p:spPr>
          <a:xfrm>
            <a:off x="315303" y="2781971"/>
            <a:ext cx="6257228" cy="29392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marR="0" lvl="0" fontAlgn="auto">
              <a:spcAft>
                <a:spcPts val="0"/>
              </a:spcAft>
              <a:buClrTx/>
              <a:buSzTx/>
              <a:tabLst/>
              <a:defRPr sz="1200" b="1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создание учебных ситуаций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, инициирующих  учебную деятельность  учащихся, мотивирующих их на учебную деятельность и  проясняющих смыслы этой деятельности</a:t>
            </a: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учение в общении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, или </a:t>
            </a:r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учебное сотрудничество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, задания на работу в парах и малых группах</a:t>
            </a: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поисковая активность 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- задания поискового характера, учебные исследования, проекты</a:t>
            </a: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оценочная </a:t>
            </a:r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самостоятельность 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школьников, задания на само- и </a:t>
            </a:r>
            <a:r>
              <a:rPr lang="ru-RU" sz="16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взаимооценку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: </a:t>
            </a: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приобретение опыта </a:t>
            </a:r>
            <a:r>
              <a:rPr lang="ru-RU" sz="1600" b="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кейсы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, ролевые игры, </a:t>
            </a: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диспуты, требующие разрешения 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проблем, </a:t>
            </a: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принятия 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решений, </a:t>
            </a: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позитивного поведения</a:t>
            </a:r>
            <a:endParaRPr lang="ru-RU" sz="1600" b="0" dirty="0" smtClean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83215" y="1667221"/>
            <a:ext cx="5934677" cy="7284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Эффективные педагогические практики: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2" name="Picture 2" descr="http://www.tutor4life.com/wp-content/uploads/2014/09/bigstock-Teacher-Giving-Personal-Instru-39177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788" y="1667221"/>
            <a:ext cx="3093244" cy="2062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https://d2ikzglg0h-flywheel.netdna-ssl.com/wp-content/uploads/2019/06/mision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788" y="4449925"/>
            <a:ext cx="3093244" cy="2062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https://versiya.info/uploads/posts/2018-08/1533101005_y3wxit1ur8dc6xgyykmfmokbd6xgyykmfmok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9391" y="3251647"/>
            <a:ext cx="3093244" cy="2137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26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00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="" xmlns:a16="http://schemas.microsoft.com/office/drawing/2014/main" id="{2AD04C8F-AB05-4497-BFF1-6646C296616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80908" name="Слайд think-cell" r:id="rId4" imgW="360" imgH="360" progId="">
              <p:embed/>
            </p:oleObj>
          </a:graphicData>
        </a:graphic>
      </p:graphicFrame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-203640" y="-11486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3" y="6651117"/>
            <a:ext cx="70252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АО «Издательство «Просвещение» 2020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21571" y="234735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СИТУАЦИОННОСТЬ ЗАДАНИЙ. ПРИМЕРЫ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424" name="Picture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042" y="1028804"/>
            <a:ext cx="8953950" cy="536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9024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24" y="3968678"/>
            <a:ext cx="1698454" cy="234226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8626" y="2212552"/>
            <a:ext cx="2266748" cy="3057800"/>
          </a:xfrm>
          <a:prstGeom prst="rect">
            <a:avLst/>
          </a:prstGeom>
        </p:spPr>
      </p:pic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9714" name="Слайд think-cell" r:id="rId6" imgW="360" imgH="360" progId="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37546" y="205617"/>
            <a:ext cx="10363967" cy="93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Серия «ФГОС: Оценка образовательных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достижений»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3215" y="1464526"/>
            <a:ext cx="11396616" cy="7284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рук. Г.С. Ковалевой, кандидата педагогических наук, руководителя Центра оценки качества образования Института стратегии развития образования Российской академии наук, эксперта международного класса </a:t>
            </a:r>
          </a:p>
        </p:txBody>
      </p:sp>
      <p:sp>
        <p:nvSpPr>
          <p:cNvPr id="42" name="Содержимое 17"/>
          <p:cNvSpPr txBox="1">
            <a:spLocks/>
          </p:cNvSpPr>
          <p:nvPr/>
        </p:nvSpPr>
        <p:spPr>
          <a:xfrm>
            <a:off x="6632336" y="2535798"/>
            <a:ext cx="5261145" cy="3706575"/>
          </a:xfrm>
          <a:prstGeom prst="rect">
            <a:avLst/>
          </a:prstGeom>
        </p:spPr>
        <p:txBody>
          <a:bodyPr vert="horz" lIns="42844" tIns="42844" rIns="42844" bIns="42844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Оценка читательской грамотности 5 – 9 классы.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4 варианта тестов</a:t>
            </a: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, в каждом из которых даются тексты по 4 предметным областям (математике, русскому языку, естественно-научным предметам и общественно-научным предметам) с заданиями к ним.</a:t>
            </a:r>
          </a:p>
          <a:p>
            <a:pPr marL="285750" indent="-285750" algn="l">
              <a:spcAft>
                <a:spcPts val="600"/>
              </a:spcAft>
            </a:pPr>
            <a:r>
              <a:rPr lang="ru-RU" sz="1600" b="1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     Для проведения </a:t>
            </a:r>
            <a:r>
              <a:rPr lang="ru-RU" sz="1600" b="1" dirty="0" err="1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внутришкольного</a:t>
            </a:r>
            <a:r>
              <a:rPr lang="ru-RU" sz="1600" b="1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мониторинга в 5 – 9 классах:</a:t>
            </a:r>
          </a:p>
          <a:p>
            <a:pPr marL="285750" lvl="1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ежегодно,</a:t>
            </a:r>
          </a:p>
          <a:p>
            <a:pPr marL="285750" lvl="1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 раза в год (входная и итоговая диагностика),</a:t>
            </a:r>
          </a:p>
          <a:p>
            <a:pPr marL="285750" lvl="1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по четвертям с изменением предметной области.</a:t>
            </a:r>
            <a:endParaRPr lang="ru-RU" sz="1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87" y="2379543"/>
            <a:ext cx="1725695" cy="2379916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8" name="Picture 15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30" y="3844183"/>
            <a:ext cx="1768537" cy="249919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760" y="2379543"/>
            <a:ext cx="1619559" cy="25384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73" y="3844183"/>
            <a:ext cx="1596983" cy="2499190"/>
          </a:xfrm>
          <a:prstGeom prst="rect">
            <a:avLst/>
          </a:prstGeom>
        </p:spPr>
      </p:pic>
      <p:sp>
        <p:nvSpPr>
          <p:cNvPr id="2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CB9B150-16F9-4654-A9FF-3F04349E5D0B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30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2656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0739" name="Слайд think-cell" r:id="rId4" imgW="360" imgH="360" progId="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01201" y="180576"/>
            <a:ext cx="9286612" cy="93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Серия «Функциональная Грамотность. </a:t>
            </a:r>
            <a:endParaRPr lang="ru-RU" sz="32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Тренажёры»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7FC2986-4132-4116-842E-EB7D4972ED67}"/>
              </a:ext>
            </a:extLst>
          </p:cNvPr>
          <p:cNvSpPr txBox="1"/>
          <p:nvPr/>
        </p:nvSpPr>
        <p:spPr>
          <a:xfrm>
            <a:off x="483215" y="1441364"/>
            <a:ext cx="10527505" cy="64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Функциональная грамотность. Тренажеры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264695" y="2193892"/>
            <a:ext cx="2619062" cy="6489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Готовятся к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печати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декабре 2019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1" y="2256237"/>
            <a:ext cx="2437674" cy="341274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36" name="Содержимое 17"/>
          <p:cNvSpPr txBox="1">
            <a:spLocks/>
          </p:cNvSpPr>
          <p:nvPr/>
        </p:nvSpPr>
        <p:spPr>
          <a:xfrm>
            <a:off x="3016103" y="2256237"/>
            <a:ext cx="4158420" cy="3822830"/>
          </a:xfrm>
          <a:prstGeom prst="rect">
            <a:avLst/>
          </a:prstGeom>
        </p:spPr>
        <p:txBody>
          <a:bodyPr vert="horz" lIns="42844" tIns="42844" rIns="42844" bIns="42844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Open Sans Light"/>
              </a:rPr>
              <a:t>Помогают формировать умение осознанно использовать полученные в ходе обучения знания для решения жизненных задач, развивают активность и самостоятельность учащихся, вовлекают их в поисковую и познавательную деятельность.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Open Sans Light"/>
              </a:rPr>
              <a:t>Содержат разнообразные практико-ориентированные задания, позволяющие школьникам подготовиться к участию в международных исследованиях качества образования. Приведены примеры их решений и ответы.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Open Sans Light"/>
              </a:rPr>
              <a:t>Могут использоваться учителями математики, русского языка, обществознания, биологии, физики и химии на уроках, во внеурочной деятельности, в системе дополнительного образования, семейного образования.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362" t="16566" r="2049" b="9345"/>
          <a:stretch/>
        </p:blipFill>
        <p:spPr bwMode="auto">
          <a:xfrm>
            <a:off x="7264695" y="2977697"/>
            <a:ext cx="2333112" cy="310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6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255" t="16099" r="1764" b="7965"/>
          <a:stretch/>
        </p:blipFill>
        <p:spPr bwMode="auto">
          <a:xfrm>
            <a:off x="9873032" y="3877734"/>
            <a:ext cx="1748704" cy="231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54" t="16276" r="1966" b="8531"/>
          <a:stretch/>
        </p:blipFill>
        <p:spPr bwMode="auto">
          <a:xfrm>
            <a:off x="10747384" y="2144641"/>
            <a:ext cx="1254132" cy="166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1263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5853" name="Слайд think-cell" r:id="rId4" imgW="360" imgH="360" progId="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36562" y="255926"/>
            <a:ext cx="9734154" cy="93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Серия «Функциональная грамотность.</a:t>
            </a:r>
          </a:p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Учимся 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для жизни»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64369" y="5237768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A2D9AC4-09ED-41C8-9B7E-ABA991EBB706}"/>
              </a:ext>
            </a:extLst>
          </p:cNvPr>
          <p:cNvSpPr txBox="1"/>
          <p:nvPr/>
        </p:nvSpPr>
        <p:spPr>
          <a:xfrm>
            <a:off x="436562" y="1414362"/>
            <a:ext cx="10411314" cy="64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Сборники эталонных изданий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642219" y="2201718"/>
            <a:ext cx="649743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Предназначены</a:t>
            </a: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формирования 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и оценки всех аспектов функциональной грамотности, которые изучаются в международном сравнительном исследовании PISA.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Содержат 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обучающие и тренировочные задания, охватывающие все содержательные и </a:t>
            </a:r>
            <a:r>
              <a:rPr lang="ru-RU" sz="16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компетентностые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аспекты оценки функциональной грамотности по каждой из областей. Приводятся развернутые описания особенностей оценки заданий, рекомендации по использованию системы заданий и их оценки. Все задания построены на основе реальных жизненных ситуаций.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Могут быть использованы 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 обучающих целях педагогами на уроках и во внеурочной деятельности, а также администрацией школы для организации </a:t>
            </a:r>
            <a:r>
              <a:rPr lang="ru-RU" sz="16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внутришкольного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мониторинга по оценке функциональной грамотности учащихся 5 и 7 классов.</a:t>
            </a:r>
          </a:p>
          <a:p>
            <a:pPr>
              <a:spcBef>
                <a:spcPts val="1200"/>
              </a:spcBef>
            </a:pPr>
            <a:endParaRPr lang="ru-RU" sz="1600" b="1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730627" y="5437824"/>
            <a:ext cx="2073041" cy="8644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Готовятся к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печати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в феврале 2020 года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  <p:pic>
        <p:nvPicPr>
          <p:cNvPr id="32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7" y="4430000"/>
            <a:ext cx="1449015" cy="1912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53" y="2198863"/>
            <a:ext cx="1556354" cy="205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35" y="2141577"/>
            <a:ext cx="1629015" cy="2149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216" y="4473621"/>
            <a:ext cx="1434413" cy="189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43" y="4495325"/>
            <a:ext cx="1408486" cy="185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44" y="4486653"/>
            <a:ext cx="1436059" cy="189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6" y="2196446"/>
            <a:ext cx="1519798" cy="2005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7" y="2185339"/>
            <a:ext cx="1553801" cy="2050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9904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900" y="980986"/>
            <a:ext cx="1159179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Концепция направления «математическая грамотность» исследования PISA-2021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Исследование PISA-2021 проверит математическую грамотность российских школьников.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https://fioco.ru/Media/Default/Pictures/%D0%B4%D0%BB%D1%8F%20%D0%BD%D0%BE%D0%B2%D0%BE%D1%81%D1%82%D0%B5%D0%B9/123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37"/>
          <a:stretch/>
        </p:blipFill>
        <p:spPr bwMode="auto">
          <a:xfrm>
            <a:off x="7035827" y="1658094"/>
            <a:ext cx="5013171" cy="5009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3375" y="1891516"/>
            <a:ext cx="67245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рамках исследования PISA-2021 будет использоваться следующее определение: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Математическая грамотность – это способность человека мыслить математически, формулировать, применять и интерпретировать математику для решения задач в разнообразных практических контекстах. Она включает в себя понятия, процедуры и факты, а также инструменты для описания, объяснения и предсказания явлений. Она помогает людям понять роль математики в мире, высказывать хорошо обоснованные суждения и принимать решения, которые должны принимать конструктивные, активные и размышляющие граждане в 21 веке».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34379" y="6174343"/>
            <a:ext cx="5311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https://fioco.ru/Contents/Item/Display/2201978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МЕЖДУНАРОДНАЯ ОЦЕНКА КАЧЕСТВА ОБРАЗОВАНИЯ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34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МЕЖДУНАРОДНАЯ ОЦЕНКА КАЧЕСТВА ОБРАЗОВАНИЯ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2900" y="990600"/>
            <a:ext cx="11591798" cy="1000125"/>
          </a:xfrm>
        </p:spPr>
        <p:txBody>
          <a:bodyPr>
            <a:normAutofit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математической грамотности. 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t="15981"/>
          <a:stretch/>
        </p:blipFill>
        <p:spPr>
          <a:xfrm>
            <a:off x="511505" y="2251880"/>
            <a:ext cx="11254588" cy="3525530"/>
          </a:xfrm>
          <a:prstGeom prst="rect">
            <a:avLst/>
          </a:prstGeom>
        </p:spPr>
      </p:pic>
      <p:pic>
        <p:nvPicPr>
          <p:cNvPr id="6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751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247775" y="1989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МЕЖДУНАРОДНАЯ ОЦЕНКА КАЧЕСТВА ОБРАЗОВАНИЯ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6595" y="1125349"/>
            <a:ext cx="4107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Контекст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ы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заданий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9099" y="2228672"/>
            <a:ext cx="114395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составлении заданий используются 4 категории контекстов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личная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жизнь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образование/профессиональная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общественная жизнь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научная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-RU" alt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727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3596" name="Слайд think-cell" r:id="rId4" imgW="360" imgH="360" progId="">
              <p:embed/>
            </p:oleObj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3" y="6647294"/>
            <a:ext cx="1853828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</a:t>
            </a:r>
            <a:r>
              <a:rPr lang="ru-RU" sz="700" dirty="0" smtClean="0">
                <a:solidFill>
                  <a:schemeClr val="bg1">
                    <a:lumMod val="65000"/>
                  </a:schemeClr>
                </a:solidFill>
              </a:rPr>
              <a:t>2020</a:t>
            </a:r>
            <a:endParaRPr lang="ru-RU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4967" y="408729"/>
            <a:ext cx="938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НАЦИОНАЛЬНЫЙ ПРОЕКТ 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«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ОБРАЗОВАНИЕ»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4589" y="5957790"/>
            <a:ext cx="5488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Сроки реализации: 01.01.2019 - 31.12.2024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1667" y="1461011"/>
            <a:ext cx="69291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Национальный проект «Образование»</a:t>
            </a:r>
            <a:r>
              <a:rPr lang="ru-RU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 – это инициатива, направленная на достижение двух ключевых </a:t>
            </a:r>
            <a:r>
              <a:rPr lang="ru-RU" sz="20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целей*. </a:t>
            </a:r>
            <a:endParaRPr lang="ru-RU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глобальной конкурентоспособности российского образования и вхождение Российской Федерации в число 10 ведущих стран мира по качеству общего образования. </a:t>
            </a:r>
          </a:p>
          <a:p>
            <a:endParaRPr lang="en-US" sz="2000" dirty="0" smtClean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воспитание </a:t>
            </a:r>
            <a:r>
              <a:rPr lang="ru-RU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96406" y="6524185"/>
            <a:ext cx="19559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>
                    <a:lumMod val="65000"/>
                  </a:schemeClr>
                </a:solidFill>
                <a:hlinkClick r:id="rId5"/>
              </a:rPr>
              <a:t>*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hlinkClick r:id="rId5"/>
              </a:rPr>
              <a:t>https://edu.gov.ru/national-project/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pic>
        <p:nvPicPr>
          <p:cNvPr id="63546" name="Picture 58" descr="base-val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32" y="1324864"/>
            <a:ext cx="2792599" cy="16471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548" name="Picture 60" descr="base-val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774" y="3107805"/>
            <a:ext cx="2694160" cy="15890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50" name="Picture 62" descr="base-valu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456" y="4841901"/>
            <a:ext cx="2686840" cy="1584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63577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43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247775" y="1989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МЕЖДУНАРОДНАЯ ОЦЕНКА КАЧЕСТВА ОБРАЗОВАНИЯ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5440" y="1120638"/>
            <a:ext cx="6096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Математическое содержание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9099" y="2228672"/>
            <a:ext cx="114395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пространство и форма,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изменение и зависимост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количество,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неопределенность и данные.</a:t>
            </a:r>
            <a:endParaRPr kumimoji="0" lang="ru-RU" alt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064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247775" y="1989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МЕЖДУНАРОДНАЯ ОЦЕНКА КАЧЕСТВА ОБРАЗОВАНИЯ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5440" y="1120638"/>
            <a:ext cx="6489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Познавательная деятельность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9099" y="2228672"/>
            <a:ext cx="114395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формулировать,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применять,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интерпретировать.</a:t>
            </a:r>
            <a:endParaRPr kumimoji="0" lang="ru-RU" alt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046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МЕЖДУНАРОДНАЯ ОЦЕНКА КАЧЕСТВА ОБРАЗОВАНИЯ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5199" y="1016901"/>
            <a:ext cx="4600059" cy="570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0158" y="1016900"/>
            <a:ext cx="4648526" cy="570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724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418" y="0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828800" y="88812"/>
            <a:ext cx="8469085" cy="587548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 Light"/>
                <a:ea typeface="+mj-ea"/>
                <a:cs typeface="MS PGothic" charset="0"/>
              </a:rPr>
              <a:t>Что такое естественнонаучная грамотность?</a:t>
            </a:r>
            <a:endParaRPr kumimoji="0" lang="uk-UA" sz="3000" b="0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alibri Light"/>
              <a:ea typeface="+mj-ea"/>
              <a:cs typeface="MS PGothic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146" y="778791"/>
            <a:ext cx="9498767" cy="923307"/>
          </a:xfrm>
          <a:prstGeom prst="rect">
            <a:avLst/>
          </a:prstGeom>
        </p:spPr>
        <p:txBody>
          <a:bodyPr wrap="square" lIns="91419" tIns="45709" rIns="91419" bIns="4570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7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Естественнонаучная грамотность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– это способность человека занимать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активную гражданскую позицию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по вопросам, связанным с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7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естественными науками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, и его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готовность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интересоваться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естественнонаучными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7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идеями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7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itchFamily="34" charset="0"/>
              <a:ea typeface="Roboto Light" charset="0"/>
              <a:cs typeface="Calibri Light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62280" y="2981252"/>
            <a:ext cx="9157778" cy="1015640"/>
          </a:xfrm>
          <a:prstGeom prst="rect">
            <a:avLst/>
          </a:prstGeom>
        </p:spPr>
        <p:txBody>
          <a:bodyPr wrap="square" lIns="91419" tIns="45709" rIns="91419" bIns="45709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7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Естественнонаучно грамотный человек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стремится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7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участвовать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 в аргументированном обсуждении проблем, относящихся к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7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естественным наукам и технологиям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, что требует от него следующих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7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компетентностей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62280" y="4438651"/>
            <a:ext cx="9523434" cy="1938970"/>
          </a:xfrm>
          <a:prstGeom prst="rect">
            <a:avLst/>
          </a:prstGeom>
        </p:spPr>
        <p:txBody>
          <a:bodyPr wrap="square" lIns="91419" tIns="45709" rIns="91419" bIns="45709">
            <a:spAutoFit/>
          </a:bodyPr>
          <a:lstStyle/>
          <a:p>
            <a:pPr marL="342819" marR="0" lvl="0" indent="-34281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7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научно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 объяснять явления;</a:t>
            </a:r>
          </a:p>
          <a:p>
            <a:pPr marL="342819" marR="0" lvl="0" indent="-34281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понимать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7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основные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 особенности 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7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естественнонаучного исследования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;       </a:t>
            </a:r>
          </a:p>
          <a:p>
            <a:pPr marL="342819" marR="0" lvl="0" indent="-34281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интерпретировать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7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данные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 и использовать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научные доказательства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Calibri Light" pitchFamily="34" charset="0"/>
                <a:ea typeface="Roboto Light" charset="0"/>
                <a:cs typeface="Calibri Light" pitchFamily="34" charset="0"/>
              </a:rPr>
              <a:t>для получения выводов.</a:t>
            </a:r>
          </a:p>
        </p:txBody>
      </p:sp>
      <p:cxnSp>
        <p:nvCxnSpPr>
          <p:cNvPr id="9" name="Straight Connector 17"/>
          <p:cNvCxnSpPr/>
          <p:nvPr/>
        </p:nvCxnSpPr>
        <p:spPr>
          <a:xfrm flipV="1">
            <a:off x="0" y="4355393"/>
            <a:ext cx="11593286" cy="83258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0628313" y="2642481"/>
            <a:ext cx="6350" cy="171291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5119" b="76138"/>
          <a:stretch/>
        </p:blipFill>
        <p:spPr>
          <a:xfrm>
            <a:off x="0" y="2135608"/>
            <a:ext cx="11882338" cy="101374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09192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418" y="0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19943" y="0"/>
            <a:ext cx="8229600" cy="12239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j-ea"/>
                <a:cs typeface="+mj-cs"/>
              </a:rPr>
              <a:t>Естественнонаучная грамотность и ФГОС: противоречия нет!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5814" y="1414866"/>
            <a:ext cx="111578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действительности ФГОС включает практически все умения, характеризующие естественнонаучную грамотность, но они «растворены» в Стандарте среди массы других предметных и метапредметных результатов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 само понятие «естественнонаучная грамотность» отсутствует в Стандарте и программах по естественнонаучным предметам.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12771" y="3353858"/>
            <a:ext cx="4463143" cy="70788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ОСНОВНЫЕ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УМЕНИЯ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ЕСТЕСТВЕННО-НАУЧНОЙ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ГРАМОТНОСТИ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  <a:sym typeface="Helvetic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94857" y="4841267"/>
            <a:ext cx="2199249" cy="50786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ОБЪЯСНЯТЬ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44717" y="4841265"/>
            <a:ext cx="2199249" cy="50786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ИССЛЕДОВАТЬ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01408" y="4841265"/>
            <a:ext cx="2199249" cy="50786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АНАЛИЗИРОВАТЬ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12771" y="6000736"/>
            <a:ext cx="4458045" cy="51707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РЕАЛЬНАЯ ЖИЗНЕННАЯ СИТУАЦИЯ</a:t>
            </a:r>
          </a:p>
        </p:txBody>
      </p:sp>
      <p:cxnSp>
        <p:nvCxnSpPr>
          <p:cNvPr id="11" name="Прямая со стрелкой 10"/>
          <p:cNvCxnSpPr>
            <a:stCxn id="6" idx="2"/>
            <a:endCxn id="7" idx="0"/>
          </p:cNvCxnSpPr>
          <p:nvPr/>
        </p:nvCxnSpPr>
        <p:spPr>
          <a:xfrm flipH="1">
            <a:off x="3494482" y="4061744"/>
            <a:ext cx="2949861" cy="77952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6" idx="2"/>
            <a:endCxn id="8" idx="0"/>
          </p:cNvCxnSpPr>
          <p:nvPr/>
        </p:nvCxnSpPr>
        <p:spPr>
          <a:xfrm flipH="1">
            <a:off x="6444342" y="4061744"/>
            <a:ext cx="1" cy="77952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2"/>
            <a:endCxn id="9" idx="0"/>
          </p:cNvCxnSpPr>
          <p:nvPr/>
        </p:nvCxnSpPr>
        <p:spPr>
          <a:xfrm>
            <a:off x="6444343" y="4061744"/>
            <a:ext cx="3156690" cy="77952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7" idx="2"/>
            <a:endCxn id="10" idx="0"/>
          </p:cNvCxnSpPr>
          <p:nvPr/>
        </p:nvCxnSpPr>
        <p:spPr>
          <a:xfrm>
            <a:off x="3494482" y="5349135"/>
            <a:ext cx="2947312" cy="65160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8" idx="2"/>
            <a:endCxn id="10" idx="0"/>
          </p:cNvCxnSpPr>
          <p:nvPr/>
        </p:nvCxnSpPr>
        <p:spPr>
          <a:xfrm flipH="1">
            <a:off x="6441794" y="5349133"/>
            <a:ext cx="2548" cy="65160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9" idx="2"/>
            <a:endCxn id="10" idx="0"/>
          </p:cNvCxnSpPr>
          <p:nvPr/>
        </p:nvCxnSpPr>
        <p:spPr>
          <a:xfrm flipH="1">
            <a:off x="6441794" y="5349133"/>
            <a:ext cx="3159239" cy="65160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981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4" y="6651116"/>
            <a:ext cx="223871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"Просвещение"», 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610872"/>
            <a:ext cx="11969930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=""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=""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5304" y="78258"/>
            <a:ext cx="1009207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Решаем задания вместе!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16" y="5450787"/>
            <a:ext cx="5656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 № 1 и задание № 2 относятся к группе заданий на объяснение явлений и фактов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334" y="769892"/>
            <a:ext cx="5528981" cy="478182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84965" y="680131"/>
            <a:ext cx="5462586" cy="300253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315" y="3405602"/>
            <a:ext cx="4935886" cy="32455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262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4" y="6651116"/>
            <a:ext cx="223871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"Просвещение"», 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610872"/>
            <a:ext cx="11969930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=""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=""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5304" y="78258"/>
            <a:ext cx="1009207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Решаем задания вместе!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31966" y="4972347"/>
            <a:ext cx="63615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 № 3 относ</a:t>
            </a:r>
            <a:r>
              <a:rPr lang="ru-RU" sz="2400" b="1" dirty="0">
                <a:solidFill>
                  <a:srgbClr val="7D8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8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тся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D8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 группе заданий на исследование</a:t>
            </a:r>
          </a:p>
          <a:p>
            <a:pPr lvl="0">
              <a:defRPr/>
            </a:pPr>
            <a:r>
              <a:rPr lang="ru-RU" sz="2400" b="1" dirty="0">
                <a:solidFill>
                  <a:srgbClr val="7D8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 </a:t>
            </a:r>
            <a:r>
              <a:rPr lang="ru-RU" sz="2400" b="1" dirty="0" smtClean="0">
                <a:solidFill>
                  <a:srgbClr val="7D8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400" b="1" dirty="0">
                <a:solidFill>
                  <a:srgbClr val="7D8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относится к группе заданий на анализ данных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D85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304" y="689867"/>
            <a:ext cx="5029582" cy="3524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304" y="4214075"/>
            <a:ext cx="5029582" cy="233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0763" y="689867"/>
            <a:ext cx="5227865" cy="4203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428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КРЕАТИВНОЕ МЫШЛЕНИЕ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7" y="1016901"/>
            <a:ext cx="3779786" cy="5046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267200" y="1016901"/>
            <a:ext cx="3700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креативность?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0229" y="1654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7200" y="1478566"/>
            <a:ext cx="76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 это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 способность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 мыслить и оригинально выражать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свои идеи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чувства, эмоции.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67200" y="2200024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и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чём проявляется креативность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(Как проверить и оценить?)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2969465"/>
            <a:ext cx="7021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Выражать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идеи и эмоции помогают устные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написанный текст, рисунок, танец,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пантомима,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мелодия — всё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самовыражение.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3985128"/>
            <a:ext cx="728496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Задания на тексты и рисунки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(подписи к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изображениям, лозунги, сюжеты и сценарии игр и рассказов,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диалоги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короткие истории, а также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разного рода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плакаты и другие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изображения)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Решение различных проблем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96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КРЕАТИВНОЕ МЫШЛЕНИЕ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7" y="1072883"/>
            <a:ext cx="1513114" cy="202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6554" y="1016901"/>
            <a:ext cx="424815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4612" y="1016901"/>
            <a:ext cx="4181475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845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КРЕАТИВНОЕ МЫШЛЕНИЕ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7" y="1072883"/>
            <a:ext cx="1513114" cy="202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04898" y="1016901"/>
            <a:ext cx="5036131" cy="535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336971" y="1164771"/>
            <a:ext cx="459772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Этап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Выдвижение идей</a:t>
            </a:r>
          </a:p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Важно помнить, что всегда будут оцениваться только осмысленные</a:t>
            </a:r>
          </a:p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реалистичные идеи, причём имеющие непосредственное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заданию.</a:t>
            </a: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Этап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Оценка и отбор идей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Этап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III: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Доработка и совершенствование идеи</a:t>
            </a:r>
          </a:p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85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6176" y="365162"/>
            <a:ext cx="11526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Единая система оценки качества образования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41">
            <a:extLst>
              <a:ext uri="{FF2B5EF4-FFF2-40B4-BE49-F238E27FC236}">
                <a16:creationId xmlns="" xmlns:a16="http://schemas.microsoft.com/office/drawing/2014/main" id="{6A11E227-FD05-4E16-8900-13031C87BF42}"/>
              </a:ext>
            </a:extLst>
          </p:cNvPr>
          <p:cNvSpPr txBox="1"/>
          <p:nvPr/>
        </p:nvSpPr>
        <p:spPr>
          <a:xfrm>
            <a:off x="8480697" y="5685643"/>
            <a:ext cx="354046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Международные исследования</a:t>
            </a:r>
            <a:endParaRPr lang="ru-RU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84359" y="2902328"/>
            <a:ext cx="3328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Национальные исследования </a:t>
            </a:r>
            <a:endParaRPr lang="ru-RU" dirty="0" smtClean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качества </a:t>
            </a:r>
            <a:r>
              <a:rPr lang="ru-RU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3542" y="3057010"/>
            <a:ext cx="2625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Государственная </a:t>
            </a:r>
            <a:endParaRPr lang="ru-RU" sz="2000" dirty="0" smtClean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итоговая </a:t>
            </a:r>
            <a:r>
              <a:rPr lang="ru-RU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аттестация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6176" y="5429318"/>
            <a:ext cx="2708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Всероссийские </a:t>
            </a:r>
            <a:endParaRPr lang="ru-RU" sz="2000" dirty="0" smtClean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проверочные </a:t>
            </a:r>
            <a:r>
              <a:rPr lang="ru-RU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работы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09335" y="1282291"/>
            <a:ext cx="3700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Общероссийская оценка по модели </a:t>
            </a:r>
            <a:r>
              <a:rPr lang="ru-RU" sz="14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PISA</a:t>
            </a:r>
            <a:r>
              <a:rPr lang="en-US" sz="14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*</a:t>
            </a:r>
            <a:endParaRPr lang="ru-RU" sz="1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05299" y="6622611"/>
            <a:ext cx="5588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*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Приказ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МИНПРОСВЕЩЕНИЯ N 219, РОСОБРНАДЗОРА приказ N 590, от 06.05.2019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4" y="6651116"/>
            <a:ext cx="2101326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270253" y="2030438"/>
            <a:ext cx="121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PISA</a:t>
            </a:r>
            <a:endParaRPr lang="ru-RU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516067" y="1272949"/>
            <a:ext cx="898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НОВОЕ!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281123" y="1599044"/>
            <a:ext cx="5523490" cy="4537666"/>
            <a:chOff x="3281123" y="1599044"/>
            <a:chExt cx="5523490" cy="4537666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3333469" y="1599044"/>
              <a:ext cx="5450890" cy="4537666"/>
              <a:chOff x="3381956" y="1489057"/>
              <a:chExt cx="5450890" cy="4537666"/>
            </a:xfrm>
          </p:grpSpPr>
          <p:sp>
            <p:nvSpPr>
              <p:cNvPr id="87" name="Полилиния: фигура 81">
                <a:extLst>
                  <a:ext uri="{FF2B5EF4-FFF2-40B4-BE49-F238E27FC236}">
                    <a16:creationId xmlns="" xmlns:a16="http://schemas.microsoft.com/office/drawing/2014/main" id="{7E4E9A42-580C-41D5-8D94-84683A11A8C9}"/>
                  </a:ext>
                </a:extLst>
              </p:cNvPr>
              <p:cNvSpPr/>
              <p:nvPr/>
            </p:nvSpPr>
            <p:spPr>
              <a:xfrm>
                <a:off x="3381956" y="1490234"/>
                <a:ext cx="5450890" cy="4536489"/>
              </a:xfrm>
              <a:custGeom>
                <a:avLst/>
                <a:gdLst>
                  <a:gd name="connsiteX0" fmla="*/ 1239899 w 2487142"/>
                  <a:gd name="connsiteY0" fmla="*/ 337 h 2322329"/>
                  <a:gd name="connsiteX1" fmla="*/ 1507315 w 2487142"/>
                  <a:gd name="connsiteY1" fmla="*/ 197071 h 2322329"/>
                  <a:gd name="connsiteX2" fmla="*/ 1318646 w 2487142"/>
                  <a:gd name="connsiteY2" fmla="*/ 517080 h 2322329"/>
                  <a:gd name="connsiteX3" fmla="*/ 1318646 w 2487142"/>
                  <a:gd name="connsiteY3" fmla="*/ 895666 h 2322329"/>
                  <a:gd name="connsiteX4" fmla="*/ 1609891 w 2487142"/>
                  <a:gd name="connsiteY4" fmla="*/ 1097930 h 2322329"/>
                  <a:gd name="connsiteX5" fmla="*/ 1962538 w 2487142"/>
                  <a:gd name="connsiteY5" fmla="*/ 950500 h 2322329"/>
                  <a:gd name="connsiteX6" fmla="*/ 2121236 w 2487142"/>
                  <a:gd name="connsiteY6" fmla="*/ 672671 h 2322329"/>
                  <a:gd name="connsiteX7" fmla="*/ 2467867 w 2487142"/>
                  <a:gd name="connsiteY7" fmla="*/ 812594 h 2322329"/>
                  <a:gd name="connsiteX8" fmla="*/ 2325364 w 2487142"/>
                  <a:gd name="connsiteY8" fmla="*/ 1157361 h 2322329"/>
                  <a:gd name="connsiteX9" fmla="*/ 2016716 w 2487142"/>
                  <a:gd name="connsiteY9" fmla="*/ 1071990 h 2322329"/>
                  <a:gd name="connsiteX10" fmla="*/ 1655532 w 2487142"/>
                  <a:gd name="connsiteY10" fmla="*/ 1220404 h 2322329"/>
                  <a:gd name="connsiteX11" fmla="*/ 1663412 w 2487142"/>
                  <a:gd name="connsiteY11" fmla="*/ 1300193 h 2322329"/>
                  <a:gd name="connsiteX12" fmla="*/ 1580340 w 2487142"/>
                  <a:gd name="connsiteY12" fmla="*/ 1547111 h 2322329"/>
                  <a:gd name="connsiteX13" fmla="*/ 1864033 w 2487142"/>
                  <a:gd name="connsiteY13" fmla="*/ 1833760 h 2322329"/>
                  <a:gd name="connsiteX14" fmla="*/ 2185031 w 2487142"/>
                  <a:gd name="connsiteY14" fmla="*/ 1875105 h 2322329"/>
                  <a:gd name="connsiteX15" fmla="*/ 2182647 w 2487142"/>
                  <a:gd name="connsiteY15" fmla="*/ 2246580 h 2322329"/>
                  <a:gd name="connsiteX16" fmla="*/ 1811169 w 2487142"/>
                  <a:gd name="connsiteY16" fmla="*/ 2244196 h 2322329"/>
                  <a:gd name="connsiteX17" fmla="*/ 1771768 w 2487142"/>
                  <a:gd name="connsiteY17" fmla="*/ 1922414 h 2322329"/>
                  <a:gd name="connsiteX18" fmla="*/ 1486761 w 2487142"/>
                  <a:gd name="connsiteY18" fmla="*/ 1637407 h 2322329"/>
                  <a:gd name="connsiteX19" fmla="*/ 1019192 w 2487142"/>
                  <a:gd name="connsiteY19" fmla="*/ 1637407 h 2322329"/>
                  <a:gd name="connsiteX20" fmla="*/ 734185 w 2487142"/>
                  <a:gd name="connsiteY20" fmla="*/ 1922414 h 2322329"/>
                  <a:gd name="connsiteX21" fmla="*/ 734185 w 2487142"/>
                  <a:gd name="connsiteY21" fmla="*/ 2190406 h 2322329"/>
                  <a:gd name="connsiteX22" fmla="*/ 374256 w 2487142"/>
                  <a:gd name="connsiteY22" fmla="*/ 2282343 h 2322329"/>
                  <a:gd name="connsiteX23" fmla="*/ 282318 w 2487142"/>
                  <a:gd name="connsiteY23" fmla="*/ 1922414 h 2322329"/>
                  <a:gd name="connsiteX24" fmla="*/ 642247 w 2487142"/>
                  <a:gd name="connsiteY24" fmla="*/ 1830476 h 2322329"/>
                  <a:gd name="connsiteX25" fmla="*/ 924299 w 2487142"/>
                  <a:gd name="connsiteY25" fmla="*/ 1544813 h 2322329"/>
                  <a:gd name="connsiteX26" fmla="*/ 850749 w 2487142"/>
                  <a:gd name="connsiteY26" fmla="*/ 1216464 h 2322329"/>
                  <a:gd name="connsiteX27" fmla="*/ 487923 w 2487142"/>
                  <a:gd name="connsiteY27" fmla="*/ 1068707 h 2322329"/>
                  <a:gd name="connsiteX28" fmla="*/ 223951 w 2487142"/>
                  <a:gd name="connsiteY28" fmla="*/ 1166473 h 2322329"/>
                  <a:gd name="connsiteX29" fmla="*/ 4696 w 2487142"/>
                  <a:gd name="connsiteY29" fmla="*/ 846683 h 2322329"/>
                  <a:gd name="connsiteX30" fmla="*/ 324488 w 2487142"/>
                  <a:gd name="connsiteY30" fmla="*/ 627425 h 2322329"/>
                  <a:gd name="connsiteX31" fmla="*/ 543743 w 2487142"/>
                  <a:gd name="connsiteY31" fmla="*/ 947217 h 2322329"/>
                  <a:gd name="connsiteX32" fmla="*/ 897703 w 2487142"/>
                  <a:gd name="connsiteY32" fmla="*/ 1095303 h 2322329"/>
                  <a:gd name="connsiteX33" fmla="*/ 1187306 w 2487142"/>
                  <a:gd name="connsiteY33" fmla="*/ 895338 h 2322329"/>
                  <a:gd name="connsiteX34" fmla="*/ 1187306 w 2487142"/>
                  <a:gd name="connsiteY34" fmla="*/ 517080 h 2322329"/>
                  <a:gd name="connsiteX35" fmla="*/ 998637 w 2487142"/>
                  <a:gd name="connsiteY35" fmla="*/ 328411 h 2322329"/>
                  <a:gd name="connsiteX36" fmla="*/ 1187306 w 2487142"/>
                  <a:gd name="connsiteY36" fmla="*/ 8405 h 2322329"/>
                  <a:gd name="connsiteX37" fmla="*/ 1239899 w 2487142"/>
                  <a:gd name="connsiteY37" fmla="*/ 337 h 232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487142" h="2322329">
                    <a:moveTo>
                      <a:pt x="1239899" y="337"/>
                    </a:moveTo>
                    <a:cubicBezTo>
                      <a:pt x="1361920" y="-5871"/>
                      <a:pt x="1475580" y="74165"/>
                      <a:pt x="1507315" y="197071"/>
                    </a:cubicBezTo>
                    <a:cubicBezTo>
                      <a:pt x="1543581" y="337539"/>
                      <a:pt x="1459114" y="480810"/>
                      <a:pt x="1318646" y="517080"/>
                    </a:cubicBezTo>
                    <a:lnTo>
                      <a:pt x="1318646" y="895666"/>
                    </a:lnTo>
                    <a:cubicBezTo>
                      <a:pt x="1441383" y="915420"/>
                      <a:pt x="1548517" y="989820"/>
                      <a:pt x="1609891" y="1097930"/>
                    </a:cubicBezTo>
                    <a:lnTo>
                      <a:pt x="1962538" y="950500"/>
                    </a:lnTo>
                    <a:cubicBezTo>
                      <a:pt x="1947014" y="832754"/>
                      <a:pt x="2011928" y="719113"/>
                      <a:pt x="2121236" y="672671"/>
                    </a:cubicBezTo>
                    <a:cubicBezTo>
                      <a:pt x="2255593" y="615591"/>
                      <a:pt x="2410787" y="678237"/>
                      <a:pt x="2467867" y="812594"/>
                    </a:cubicBezTo>
                    <a:cubicBezTo>
                      <a:pt x="2521874" y="947145"/>
                      <a:pt x="2458608" y="1100206"/>
                      <a:pt x="2325364" y="1157361"/>
                    </a:cubicBezTo>
                    <a:cubicBezTo>
                      <a:pt x="2215025" y="1202158"/>
                      <a:pt x="2088352" y="1167120"/>
                      <a:pt x="2016716" y="1071990"/>
                    </a:cubicBezTo>
                    <a:lnTo>
                      <a:pt x="1655532" y="1220404"/>
                    </a:lnTo>
                    <a:cubicBezTo>
                      <a:pt x="1660818" y="1246669"/>
                      <a:pt x="1663458" y="1273400"/>
                      <a:pt x="1663412" y="1300193"/>
                    </a:cubicBezTo>
                    <a:cubicBezTo>
                      <a:pt x="1663439" y="1389363"/>
                      <a:pt x="1634262" y="1476089"/>
                      <a:pt x="1580340" y="1547111"/>
                    </a:cubicBezTo>
                    <a:lnTo>
                      <a:pt x="1864033" y="1833760"/>
                    </a:lnTo>
                    <a:cubicBezTo>
                      <a:pt x="1967825" y="1772158"/>
                      <a:pt x="2100238" y="1789213"/>
                      <a:pt x="2185031" y="1875105"/>
                    </a:cubicBezTo>
                    <a:cubicBezTo>
                      <a:pt x="2286954" y="1978345"/>
                      <a:pt x="2285886" y="2144660"/>
                      <a:pt x="2182647" y="2246580"/>
                    </a:cubicBezTo>
                    <a:cubicBezTo>
                      <a:pt x="2079407" y="2348503"/>
                      <a:pt x="1913092" y="2347435"/>
                      <a:pt x="1811169" y="2244196"/>
                    </a:cubicBezTo>
                    <a:cubicBezTo>
                      <a:pt x="1727591" y="2157798"/>
                      <a:pt x="1711506" y="2026425"/>
                      <a:pt x="1771768" y="1922414"/>
                    </a:cubicBezTo>
                    <a:lnTo>
                      <a:pt x="1486761" y="1637407"/>
                    </a:lnTo>
                    <a:cubicBezTo>
                      <a:pt x="1346198" y="1735052"/>
                      <a:pt x="1159755" y="1735052"/>
                      <a:pt x="1019192" y="1637407"/>
                    </a:cubicBezTo>
                    <a:lnTo>
                      <a:pt x="734185" y="1922414"/>
                    </a:lnTo>
                    <a:cubicBezTo>
                      <a:pt x="783181" y="2005027"/>
                      <a:pt x="783181" y="2107793"/>
                      <a:pt x="734185" y="2190406"/>
                    </a:cubicBezTo>
                    <a:cubicBezTo>
                      <a:pt x="660182" y="2315185"/>
                      <a:pt x="499038" y="2356347"/>
                      <a:pt x="374256" y="2282343"/>
                    </a:cubicBezTo>
                    <a:cubicBezTo>
                      <a:pt x="249476" y="2208337"/>
                      <a:pt x="208315" y="2047193"/>
                      <a:pt x="282318" y="1922414"/>
                    </a:cubicBezTo>
                    <a:cubicBezTo>
                      <a:pt x="356324" y="1797635"/>
                      <a:pt x="517468" y="1756473"/>
                      <a:pt x="642247" y="1830476"/>
                    </a:cubicBezTo>
                    <a:lnTo>
                      <a:pt x="924299" y="1544813"/>
                    </a:lnTo>
                    <a:cubicBezTo>
                      <a:pt x="853747" y="1451013"/>
                      <a:pt x="826953" y="1331396"/>
                      <a:pt x="850749" y="1216464"/>
                    </a:cubicBezTo>
                    <a:lnTo>
                      <a:pt x="487923" y="1068707"/>
                    </a:lnTo>
                    <a:cubicBezTo>
                      <a:pt x="424654" y="1147425"/>
                      <a:pt x="323233" y="1184992"/>
                      <a:pt x="223951" y="1166473"/>
                    </a:cubicBezTo>
                    <a:cubicBezTo>
                      <a:pt x="75097" y="1138711"/>
                      <a:pt x="-23067" y="995537"/>
                      <a:pt x="4696" y="846683"/>
                    </a:cubicBezTo>
                    <a:cubicBezTo>
                      <a:pt x="32458" y="697829"/>
                      <a:pt x="175631" y="599663"/>
                      <a:pt x="324488" y="627425"/>
                    </a:cubicBezTo>
                    <a:cubicBezTo>
                      <a:pt x="473341" y="655187"/>
                      <a:pt x="571505" y="798363"/>
                      <a:pt x="543743" y="947217"/>
                    </a:cubicBezTo>
                    <a:lnTo>
                      <a:pt x="897703" y="1095303"/>
                    </a:lnTo>
                    <a:cubicBezTo>
                      <a:pt x="959242" y="988477"/>
                      <a:pt x="1065607" y="915035"/>
                      <a:pt x="1187306" y="895338"/>
                    </a:cubicBezTo>
                    <a:lnTo>
                      <a:pt x="1187306" y="517080"/>
                    </a:lnTo>
                    <a:cubicBezTo>
                      <a:pt x="1094781" y="493189"/>
                      <a:pt x="1022528" y="420936"/>
                      <a:pt x="998637" y="328411"/>
                    </a:cubicBezTo>
                    <a:cubicBezTo>
                      <a:pt x="962371" y="187946"/>
                      <a:pt x="1046839" y="44671"/>
                      <a:pt x="1187306" y="8405"/>
                    </a:cubicBezTo>
                    <a:cubicBezTo>
                      <a:pt x="1204865" y="3871"/>
                      <a:pt x="1222467" y="1224"/>
                      <a:pt x="1239899" y="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88000">
                    <a:srgbClr val="2D2B8D"/>
                  </a:gs>
                </a:gsLst>
                <a:lin ang="2400000" scaled="0"/>
              </a:gradFill>
              <a:ln w="32742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>
                  <a:solidFill>
                    <a:schemeClr val="tx1"/>
                  </a:solidFill>
                </a:endParaRPr>
              </a:p>
            </p:txBody>
          </p:sp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268289" y="1489057"/>
                <a:ext cx="1971675" cy="175260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>
              <a:off x="3281123" y="3133161"/>
              <a:ext cx="1213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ГИА</a:t>
              </a:r>
              <a:endPara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69507" y="5470199"/>
              <a:ext cx="1213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ВПР </a:t>
              </a:r>
              <a:endPara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591081" y="3196059"/>
              <a:ext cx="1213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НИКО</a:t>
              </a:r>
              <a:endPara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080898" y="5429745"/>
              <a:ext cx="1213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МИ</a:t>
              </a:r>
              <a:endPara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6" name="Номер слайда 8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 smtClean="0">
                <a:solidFill>
                  <a:schemeClr val="tx1">
                    <a:tint val="75000"/>
                  </a:schemeClr>
                </a:solidFill>
              </a:rPr>
              <a:t>3</a:t>
            </a:r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7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17649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КРЕАТИВНОЕ МЫШЛЕНИЕ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6" y="1072883"/>
            <a:ext cx="3566633" cy="4761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97086" y="1072883"/>
            <a:ext cx="5442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существуют критерии оценки?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3284" y="1502228"/>
            <a:ext cx="80445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Оцениваются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осмысленные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идеи, имеющие непосредственное отношение к заданию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задании требуется придумать заголовок к фотографии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или картине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то все записи, не имеющие никакого отношения к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изображению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фотографии или на картине,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оцениваются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В заданиях на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выдвижение идей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основной критерий —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количество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различающихся между собой идей, отвечающих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 заданиях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оценку и отбор идей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качестве критерия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соответствие допустимым ответам. Если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 совпадает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 буквально или по смыслу — с одним из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допустимых ответов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указанных экспертами с учётом критериев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креативности, то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такой ответ засчитывается.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тексте задания все эти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перечисляются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64681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КРЕАТИВНОЕ МЫШЛЕНИЕ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6" y="1072883"/>
            <a:ext cx="1475859" cy="197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72343" y="1072883"/>
            <a:ext cx="772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следует читать, выполнять и оценивать задания?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7012" y="1534548"/>
            <a:ext cx="6148388" cy="27934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8039" y="4272677"/>
            <a:ext cx="115886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приступить к выполнению задания, необходимо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поискать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подсказки в вводном тексте.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данного текста становится ясно, что в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задании: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потребуется «использовать геометрические фигуры для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изображений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этих изображений предлагается передать «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образы реальных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предметов» и «разные эмоции»;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образов и выражения эмоций нужно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«линии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круги, треугольники и иные фигуры»;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образы и эмоции, передаваемые с помощью геометрических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фигур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должны быть креативными, то есть разнообразными 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нестандартными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1586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КРЕАТИВНОЕ МЫШЛЕНИЕ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6" y="1072883"/>
            <a:ext cx="1475859" cy="197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72343" y="1072883"/>
            <a:ext cx="772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следует читать, выполнять и оценивать задания?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8422" y="1534547"/>
            <a:ext cx="5213578" cy="144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8422" y="2982082"/>
            <a:ext cx="5213578" cy="2980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5718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КРЕАТИВНОЕ МЫШЛЕНИЕ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6" y="1072883"/>
            <a:ext cx="1475859" cy="197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72343" y="1072883"/>
            <a:ext cx="772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следует читать, выполнять и оценивать задания?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2343" y="1534548"/>
            <a:ext cx="5289234" cy="2068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2343" y="3615527"/>
            <a:ext cx="4386943" cy="28773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4600" y="3746156"/>
            <a:ext cx="5366658" cy="199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458200" y="3346046"/>
            <a:ext cx="1420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Поясняем!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73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КРЕАТИВНОЕ МЫШЛЕНИЕ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6" y="1072883"/>
            <a:ext cx="1475859" cy="197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72343" y="1072883"/>
            <a:ext cx="772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следует читать, выполнять и оценивать задания?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9569" y="1710688"/>
            <a:ext cx="7960860" cy="3440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756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КРЕАТИВНОЕ МЫШЛЕНИЕ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6" y="1072883"/>
            <a:ext cx="1475859" cy="197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72343" y="1072883"/>
            <a:ext cx="772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следует читать, выполнять и оценивать задания?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2343" y="1534548"/>
            <a:ext cx="5256575" cy="3255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1208" y="2380569"/>
            <a:ext cx="4979021" cy="316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7921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МЫШЛЕНИЕ: РЕШАЕМ ЗАДАНИЕ ВМЕСТЕ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426" y="1016901"/>
            <a:ext cx="4808807" cy="70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426" y="1840101"/>
            <a:ext cx="5529464" cy="2351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1016901"/>
            <a:ext cx="5018314" cy="2644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4600" y="3767818"/>
            <a:ext cx="5018314" cy="272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4325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62454" y="651924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МЫШЛЕНИЕ: РЕШАЕМ ЗАДАНИЕ ВМЕСТЕ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426" y="1016901"/>
            <a:ext cx="4808807" cy="70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427" y="1840102"/>
            <a:ext cx="5949888" cy="1833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426" y="4058557"/>
            <a:ext cx="5949889" cy="1070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61315" y="958137"/>
            <a:ext cx="2748643" cy="118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50902" y="959294"/>
            <a:ext cx="3142670" cy="1183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77254" y="2246084"/>
            <a:ext cx="3347296" cy="2299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39655" y="4648940"/>
            <a:ext cx="5022494" cy="1881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0502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62454" y="651924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МЫШЛЕНИЕ: РЕШАЕМ ЗАДАНИЕ ВМЕСТЕ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426" y="1016901"/>
            <a:ext cx="4808807" cy="70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426" y="1743167"/>
            <a:ext cx="5133460" cy="476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6489" y="1743167"/>
            <a:ext cx="5370739" cy="330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8879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ГЛОБАЛЬНЫЕ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КОМПЕТЕНЦИИ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7" y="1016901"/>
            <a:ext cx="3423125" cy="4632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42657" y="1016901"/>
            <a:ext cx="5812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«глобальные компетенции»?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057" y="1600200"/>
            <a:ext cx="79396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эффективно действовать индивидуально или в группе в различных ситуациях.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Они включают в себя: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заинтересованность и осведомлённость о глобальных тенденциях развития;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поведением;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новому;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 восприятие нового.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42657" y="4154745"/>
            <a:ext cx="8070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знания лежат в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глобальных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компетенций?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2657" y="4616410"/>
            <a:ext cx="62564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распознавать глобальное 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мыслить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глобально, а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действовать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мыслить аналитически 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умения и отношения между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людьми.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787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70055" y="491706"/>
            <a:ext cx="97535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Общероссийская оценка по модели PISA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85863" y="6585028"/>
            <a:ext cx="5739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 материалам ФЕДЕРАЛЬНОЙ СЛУЖБЫ ПО НАДЗОРУ В СФЕРЕ ОБРАЗОВАНИЯ И НАУКИ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4" y="6708139"/>
            <a:ext cx="11564528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97758052"/>
              </p:ext>
            </p:extLst>
          </p:nvPr>
        </p:nvGraphicFramePr>
        <p:xfrm>
          <a:off x="7922042" y="1321313"/>
          <a:ext cx="3867920" cy="5173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150">
                  <a:extLst>
                    <a:ext uri="{9D8B030D-6E8A-4147-A177-3AD203B41FA5}">
                      <a16:colId xmlns="" xmlns:a16="http://schemas.microsoft.com/office/drawing/2014/main" val="1594603869"/>
                    </a:ext>
                  </a:extLst>
                </a:gridCol>
                <a:gridCol w="3255770">
                  <a:extLst>
                    <a:ext uri="{9D8B030D-6E8A-4147-A177-3AD203B41FA5}">
                      <a16:colId xmlns="" xmlns:a16="http://schemas.microsoft.com/office/drawing/2014/main" val="3401031767"/>
                    </a:ext>
                  </a:extLst>
                </a:gridCol>
              </a:tblGrid>
              <a:tr h="374851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6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30865938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Республика</a:t>
                      </a:r>
                      <a:r>
                        <a:rPr lang="ru-RU" sz="1600" kern="1200" baseline="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Саха (Якутия)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65727707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Республика</a:t>
                      </a:r>
                      <a:r>
                        <a:rPr lang="ru-RU" sz="1600" kern="1200" baseline="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Бурятия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5897628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Саратовская область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485354612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Ульяновская область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785121355"/>
                  </a:ext>
                </a:extLst>
              </a:tr>
              <a:tr h="26245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Вологодская </a:t>
                      </a: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область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39381589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Кабардино-Балкарская Республика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67940084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Ставропольский край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19308571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Иркутская область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65820550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Томская область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01012177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Ямало-Ненецкий</a:t>
                      </a:r>
                      <a:r>
                        <a:rPr lang="ru-RU" sz="1600" kern="1200" baseline="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автономный округ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823475881"/>
                  </a:ext>
                </a:extLst>
              </a:tr>
              <a:tr h="26245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Ивановская область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81204780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Липецкая область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15515066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Брянская область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80952042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kern="1200" dirty="0" smtClean="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1600" kern="1200" dirty="0">
                        <a:solidFill>
                          <a:srgbClr val="212529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36362162"/>
                  </a:ext>
                </a:extLst>
              </a:tr>
            </a:tbl>
          </a:graphicData>
        </a:graphic>
      </p:graphicFrame>
      <p:sp>
        <p:nvSpPr>
          <p:cNvPr id="28" name="TextBox 72"/>
          <p:cNvSpPr txBox="1"/>
          <p:nvPr/>
        </p:nvSpPr>
        <p:spPr>
          <a:xfrm>
            <a:off x="473970" y="1407410"/>
            <a:ext cx="7230697" cy="467820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29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Оценка качества образования на основе практики </a:t>
            </a:r>
          </a:p>
          <a:p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международных исследований</a:t>
            </a:r>
            <a:endParaRPr lang="ru-RU" sz="1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>
          <a:xfrm>
            <a:off x="423169" y="1908346"/>
            <a:ext cx="7332297" cy="275460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marR="0" lvl="0" fontAlgn="auto">
              <a:spcAft>
                <a:spcPts val="0"/>
              </a:spcAft>
              <a:buClrTx/>
              <a:buSzTx/>
              <a:tabLst/>
              <a:defRPr sz="1200" b="1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 каждом регионе — репрезентативная выборка, от 75 до 150    </a:t>
            </a:r>
          </a:p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     образовательных организаций</a:t>
            </a:r>
          </a:p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Срок проведения: сентябрь—октябрь</a:t>
            </a:r>
          </a:p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Школьники в возрасте от 15 лет и 3 месяцев до 16 лет и 2 месяцев</a:t>
            </a:r>
          </a:p>
          <a:p>
            <a:pPr>
              <a:spcAft>
                <a:spcPts val="600"/>
              </a:spcAft>
            </a:pP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ru-RU" sz="1600" b="0" dirty="0" smtClean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    (с 7-ого класса)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Оценка проводится на компьютерах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 процессе проведения в аудитории присутствует не менее 2 организаторов</a:t>
            </a:r>
          </a:p>
          <a:p>
            <a:pPr>
              <a:spcAft>
                <a:spcPts val="600"/>
              </a:spcAft>
            </a:pPr>
            <a:endParaRPr lang="ru-RU" sz="1600" b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7257" y="4544413"/>
            <a:ext cx="4337257" cy="3995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формируются группы субъектов: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>
          <a:xfrm>
            <a:off x="315304" y="5211842"/>
            <a:ext cx="7093157" cy="89255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marR="0" lvl="0" fontAlgn="auto">
              <a:spcAft>
                <a:spcPts val="0"/>
              </a:spcAft>
              <a:buClrTx/>
              <a:buSzTx/>
              <a:tabLst/>
              <a:defRPr sz="1200" b="1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b="0" dirty="0" smtClean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Схожие размеры групп по количеству обучающихся.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b="0" dirty="0" smtClean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Представительство всех федеральных округов.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b="0" dirty="0" smtClean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Представительство «сельских» и «городских» регионов</a:t>
            </a:r>
            <a:endParaRPr lang="ru-RU" sz="1600" b="0" dirty="0">
              <a:solidFill>
                <a:schemeClr val="tx1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32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513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ГЛОБАЛЬНЫЕ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КОМПЕТЕНЦИИ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8450" y="1016901"/>
            <a:ext cx="10332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СИТУАЦИЯ «ДОБЫВАЕМ МАРГАНЕЦ В ЗЕДЛАНДИИ»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427" y="1663232"/>
            <a:ext cx="5752868" cy="206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427" y="3962831"/>
            <a:ext cx="5752868" cy="196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6905" y="1663232"/>
            <a:ext cx="6048651" cy="4265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007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672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ГЛОБАЛЬНЫЕ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КОМПЕТЕНЦИИ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8450" y="1016901"/>
            <a:ext cx="10332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СИТУАЦИЯ «ДОБЫВАЕМ МАРГАНЕЦ В ЗЕДЛАНДИИ»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462" y="1663232"/>
            <a:ext cx="4788275" cy="163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461" y="3363268"/>
            <a:ext cx="4817123" cy="2363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06482" y="1663232"/>
            <a:ext cx="5520919" cy="3190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798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630311" y="6469358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7" y="2615"/>
            <a:ext cx="1969673" cy="89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1100" y="122773"/>
            <a:ext cx="975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ГЛОБАЛЬНЫЕ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КОМПЕТЕНЦИИ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7161" y="834515"/>
            <a:ext cx="10332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СИТУАЦИЯ «ДОБЫВАЕМ МАРГАНЕЦ В ЗЕДЛАНДИИ»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427" y="1422001"/>
            <a:ext cx="5554039" cy="464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6962" y="1416338"/>
            <a:ext cx="5247394" cy="189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5874" y="3398961"/>
            <a:ext cx="4376304" cy="196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5874" y="5365724"/>
            <a:ext cx="4387593" cy="128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1538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1757" name="Слайд think-cell" r:id="rId4" imgW="360" imgH="360" progId="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16821" y="482264"/>
            <a:ext cx="9641438" cy="46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Финансовая грамотность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638587" y="5081703"/>
            <a:ext cx="4645924" cy="12311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9299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Arial"/>
              </a:rPr>
              <a:t>Состав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Arial"/>
              </a:rPr>
              <a:t>УМК: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  <a:sym typeface="Arial"/>
            </a:endParaRPr>
          </a:p>
          <a:p>
            <a:pPr marL="180000" indent="-180000" defTabSz="1069299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Arial"/>
              </a:rPr>
              <a:t>Учебник </a:t>
            </a:r>
          </a:p>
          <a:p>
            <a:pPr marL="180000" indent="-180000" defTabSz="1069299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Arial"/>
              </a:rPr>
              <a:t>Рабочая тетрадь </a:t>
            </a:r>
          </a:p>
          <a:p>
            <a:pPr marL="180000" indent="-180000" defTabSz="1069299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Arial"/>
              </a:rPr>
              <a:t>Методические рекомендации </a:t>
            </a:r>
          </a:p>
          <a:p>
            <a:pPr marL="180000" indent="-180000" defTabSz="1069299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Arial"/>
              </a:rPr>
              <a:t>Электронная форма учебника </a:t>
            </a:r>
          </a:p>
        </p:txBody>
      </p:sp>
      <p:pic>
        <p:nvPicPr>
          <p:cNvPr id="28" name="Picture 4" descr="https://www.prosv.ru/_data/umk/541/e-versiy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4" t="4792" r="3954" b="8585"/>
          <a:stretch/>
        </p:blipFill>
        <p:spPr bwMode="auto">
          <a:xfrm>
            <a:off x="8710958" y="2179948"/>
            <a:ext cx="2372968" cy="145768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4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1" y="2209475"/>
            <a:ext cx="2894693" cy="387206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73AF0E4-C89C-4590-9120-B36716DBE064}"/>
              </a:ext>
            </a:extLst>
          </p:cNvPr>
          <p:cNvSpPr txBox="1"/>
          <p:nvPr/>
        </p:nvSpPr>
        <p:spPr>
          <a:xfrm>
            <a:off x="493611" y="1353946"/>
            <a:ext cx="10472174" cy="71733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Главная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задача курса — научить критически оценивать финансовые предложения с учетом их преимуществ и недостатков и делать осознанный выбор для достижения личных финансовых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целей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388304" y="2199453"/>
            <a:ext cx="51464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/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Простым и ясным языком освещает вопросы: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Личное финансовое планирование, расходы и доходы </a:t>
            </a: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семьи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Как 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сохранить и преумножить </a:t>
            </a: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сбережения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Кредитование 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и возможные </a:t>
            </a: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риски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Мобильные 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платежи и защита от </a:t>
            </a: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мошенников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Страхование</a:t>
            </a:r>
            <a:endParaRPr lang="ru-RU" sz="1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Налоги</a:t>
            </a:r>
            <a:endParaRPr lang="ru-RU" sz="1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Пенсия</a:t>
            </a:r>
            <a:endParaRPr lang="ru-RU" sz="1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Защита </a:t>
            </a: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от финансовых махинаций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526558" y="3768046"/>
            <a:ext cx="34306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/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Может использоваться</a:t>
            </a:r>
          </a:p>
          <a:p>
            <a:pPr marL="180975"/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на уроках, во внеурочной деятельности, в системе дополнительного образования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64369" y="5237768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760017" y="5328768"/>
            <a:ext cx="2073041" cy="43355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№ ФПУ 1.3.6.2.1.1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pic>
        <p:nvPicPr>
          <p:cNvPr id="35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89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2783" name="Слайд think-cell" r:id="rId4" imgW="360" imgH="360" progId="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36562" y="473293"/>
            <a:ext cx="9440454" cy="46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Серия «Задачники»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64369" y="5237768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A2D9AC4-09ED-41C8-9B7E-ABA991EBB706}"/>
              </a:ext>
            </a:extLst>
          </p:cNvPr>
          <p:cNvSpPr txBox="1"/>
          <p:nvPr/>
        </p:nvSpPr>
        <p:spPr>
          <a:xfrm>
            <a:off x="436562" y="1451628"/>
            <a:ext cx="10432844" cy="64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Функциональная грамотность. Задачники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0" y="2488945"/>
            <a:ext cx="1681200" cy="2268001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5" t="1733" r="5391" b="3923"/>
          <a:stretch/>
        </p:blipFill>
        <p:spPr bwMode="auto">
          <a:xfrm>
            <a:off x="1345542" y="3673374"/>
            <a:ext cx="1762371" cy="226765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3378200" y="2131253"/>
            <a:ext cx="5089657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Многофункциональные задачники: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позволят учащимся существенно повысить уровень своей функциональной грамотности,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содержат разнообразные тренировочные и проверочные задания и упражнения для текущего и итогового контроля знаний, а также творческие задания, позволяющие углубить знания по различным предметным областям и расширить кругозор,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могут использоваться учителями математики, русского языка, обществознания, биологии, физики и химии на уроках, во внеурочной деятельности, в системе дополнительного образования, семейного образования.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114" y="2314146"/>
            <a:ext cx="1681200" cy="2267999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cxnSp>
        <p:nvCxnSpPr>
          <p:cNvPr id="72" name="Прямая соединительная линия 71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CAE9C929-47DA-4A70-A58F-FB9DE16F1F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887" y="3761273"/>
            <a:ext cx="1681200" cy="2268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2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15</a:t>
            </a:r>
            <a:endParaRPr lang="ru-RU" dirty="0"/>
          </a:p>
        </p:txBody>
      </p:sp>
      <p:pic>
        <p:nvPicPr>
          <p:cNvPr id="31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282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4831" name="Слайд think-cell" r:id="rId4" imgW="360" imgH="360" progId="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97545" y="68511"/>
            <a:ext cx="1116706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функциональной грамотности</a:t>
            </a:r>
          </a:p>
          <a:p>
            <a:pPr>
              <a:lnSpc>
                <a:spcPct val="100000"/>
              </a:lnSpc>
            </a:pP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 образовательной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организации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053396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17</a:t>
            </a:r>
            <a:endParaRPr lang="ru-RU" dirty="0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08421859"/>
              </p:ext>
            </p:extLst>
          </p:nvPr>
        </p:nvGraphicFramePr>
        <p:xfrm>
          <a:off x="396348" y="1118576"/>
          <a:ext cx="11438548" cy="4449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21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364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1808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Административная деятельность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Внесение изменений в основную образовательную программу:</a:t>
                      </a:r>
                    </a:p>
                    <a:p>
                      <a:pPr marL="742950" lvl="1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Целевой раздел: планируемые результаты и система оценки их достижения</a:t>
                      </a:r>
                    </a:p>
                    <a:p>
                      <a:pPr marL="742950" lvl="1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Содержательный раздел: корректировка программ учебных курсов, в том числе интегрированных</a:t>
                      </a:r>
                    </a:p>
                    <a:p>
                      <a:pPr marL="742950" lvl="1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Организационный: включение соответствующих курсов в часть учебного плана, формируемую участниками образовательных отношений, в план внеурочной деятельности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Включение в план методической работы образовательной организации серии семинаров-практикумов,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направленных на совместную работу всего педагогического коллектива по формированию функциональной грамотности.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</a:t>
                      </a:r>
                      <a:r>
                        <a:rPr lang="ru-RU" sz="14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внутришкольного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мониторинга </a:t>
                      </a:r>
                      <a:r>
                        <a:rPr lang="ru-RU" sz="14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сформированности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функциональной грамотности учащихся с 5 по 9 класс.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13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Урочная деятельность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Решение контекстных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задач в рамках уроков по всем предметам учебного плана.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2938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Внеурочная деятельность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Проектно-исследовательская работа обучающихся с активным использованием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метапредметных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межпредметных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проектов и исследований.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Включение в план внеурочной деятельности образовательной организации  образовательных событий,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направленных на совместную работу всего педагогического коллектива по формированию функциональной грамотности (межпредметные недели, учебно-исследовательские конференции, межпредметные марафоны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т.д.).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330200" y="6015033"/>
            <a:ext cx="11882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Закупка учебных пособий возможна в соответствии со статьей 35 Федерального закона от 29.12.2012 № 273-ФЗ «Об образовании в Российской Федерации»</a:t>
            </a:r>
          </a:p>
        </p:txBody>
      </p:sp>
      <p:sp>
        <p:nvSpPr>
          <p:cNvPr id="51" name="Стрелка вниз 50"/>
          <p:cNvSpPr/>
          <p:nvPr/>
        </p:nvSpPr>
        <p:spPr>
          <a:xfrm>
            <a:off x="1307041" y="5587997"/>
            <a:ext cx="1004359" cy="524933"/>
          </a:xfrm>
          <a:prstGeom prst="downArrow">
            <a:avLst>
              <a:gd name="adj1" fmla="val 46570"/>
              <a:gd name="adj2" fmla="val 50000"/>
            </a:avLst>
          </a:prstGeom>
          <a:noFill/>
          <a:ln cmpd="sng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5">
                    <a:lumMod val="75000"/>
                  </a:schemeClr>
                </a:solidFill>
              </a:ln>
              <a:noFill/>
            </a:endParaRPr>
          </a:p>
        </p:txBody>
      </p:sp>
      <p:pic>
        <p:nvPicPr>
          <p:cNvPr id="27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847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6875" name="Слайд think-cell" r:id="rId4" imgW="360" imgH="360" progId="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21309" y="484276"/>
            <a:ext cx="10502068" cy="46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Функциональная грамотность в контексте ФГОС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55553" y="5237768"/>
            <a:ext cx="248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A2D9AC4-09ED-41C8-9B7E-ABA991EBB706}"/>
              </a:ext>
            </a:extLst>
          </p:cNvPr>
          <p:cNvSpPr txBox="1"/>
          <p:nvPr/>
        </p:nvSpPr>
        <p:spPr>
          <a:xfrm>
            <a:off x="436562" y="1530001"/>
            <a:ext cx="10919983" cy="66719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Существующие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федеральные нормативные документы включают задачу формирования функциональной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грамотности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038067" y="2465338"/>
            <a:ext cx="93480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ФГОС начального общего, основного общего и среднего общего образования  </a:t>
            </a:r>
            <a:r>
              <a:rPr lang="ru-RU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Приказы </a:t>
            </a:r>
            <a:r>
              <a:rPr lang="ru-RU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Минобрнауки</a:t>
            </a:r>
            <a:r>
              <a:rPr lang="ru-RU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РФ № </a:t>
            </a:r>
            <a:r>
              <a:rPr lang="ru-RU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373 от 06.10.2009; № 1897 от 17.12.2010; № 413 от 17.05.2012</a:t>
            </a:r>
            <a:r>
              <a:rPr lang="ru-RU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73735" name="Picture 7" descr="http://gosmera.ru/upload/files/images/SE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51" y="2615297"/>
            <a:ext cx="640973" cy="837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2057405" y="3885032"/>
            <a:ext cx="9328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Примерные </a:t>
            </a:r>
            <a:r>
              <a:rPr lang="ru-RU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основные образовательные программы начального, основного и среднего общего образования (одобрены решением федерального учебно-методического объединения по общему образованию протокол от 8 апреля 2015 г. № 1/15, протокол  от 28 июня 2016 г. № 2/16-з)</a:t>
            </a:r>
          </a:p>
        </p:txBody>
      </p:sp>
      <p:pic>
        <p:nvPicPr>
          <p:cNvPr id="55" name="Picture 7" descr="http://gosmera.ru/upload/files/images/SE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28" y="4148415"/>
            <a:ext cx="640973" cy="837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18</a:t>
            </a:r>
            <a:endParaRPr lang="ru-RU" dirty="0"/>
          </a:p>
        </p:txBody>
      </p:sp>
      <p:pic>
        <p:nvPicPr>
          <p:cNvPr id="31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85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3812" name="Слайд think-cell" r:id="rId4" imgW="360" imgH="360" progId="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9625" y="230282"/>
            <a:ext cx="10502068" cy="93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Функциональная грамотность в контексте национального проекта «Образование»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64369" y="5237768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A2D9AC4-09ED-41C8-9B7E-ABA991EBB706}"/>
              </a:ext>
            </a:extLst>
          </p:cNvPr>
          <p:cNvSpPr txBox="1"/>
          <p:nvPr/>
        </p:nvSpPr>
        <p:spPr>
          <a:xfrm>
            <a:off x="512633" y="1530001"/>
            <a:ext cx="10474681" cy="94580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Формируя функциональную грамотность обучающихся, мы решаем задачи стратегического развития Российской Федерации:</a:t>
            </a:r>
          </a:p>
          <a:p>
            <a:pPr marL="0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12633" y="2643029"/>
            <a:ext cx="5883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усиление </a:t>
            </a:r>
            <a:r>
              <a:rPr lang="ru-RU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позиций Российской Федерации в глобальной конкуренции  путем развития человеческого потенциала как основного фактора экономического развития</a:t>
            </a:r>
            <a:r>
              <a:rPr lang="ru-RU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endParaRPr lang="ru-RU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технологическое первенство на мировой арене, усиление роли инноваций в социально-экономическом развитии.</a:t>
            </a:r>
            <a:endParaRPr lang="en-US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76352" y="5574113"/>
            <a:ext cx="11839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Функциональная грамотность </a:t>
            </a:r>
            <a:r>
              <a:rPr lang="ru-RU" b="1" dirty="0" smtClean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– основа </a:t>
            </a:r>
            <a:r>
              <a:rPr lang="ru-RU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жизненной и профессиональной успешности выпускников</a:t>
            </a:r>
            <a:r>
              <a:rPr lang="en-US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!</a:t>
            </a:r>
            <a:endParaRPr lang="ru-RU" b="1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6512723" y="2375339"/>
            <a:ext cx="5051411" cy="3408356"/>
            <a:chOff x="5939303" y="983978"/>
            <a:chExt cx="6184815" cy="4116026"/>
          </a:xfrm>
        </p:grpSpPr>
        <p:pic>
          <p:nvPicPr>
            <p:cNvPr id="62" name="Picture 18" descr="https://static.tildacdn.com/tild6239-3135-4666-b532-343761643437/karta-mi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164" y="983978"/>
              <a:ext cx="6170954" cy="41160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303" y="2934536"/>
              <a:ext cx="285484" cy="355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64" name="Прямая соединительная линия 63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19</a:t>
            </a:r>
            <a:endParaRPr lang="ru-RU" dirty="0"/>
          </a:p>
        </p:txBody>
      </p:sp>
      <p:pic>
        <p:nvPicPr>
          <p:cNvPr id="31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020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7906" name="Слайд think-cell" r:id="rId4" imgW="360" imgH="360" progId="">
              <p:embed/>
            </p:oleObj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7ED3B4AB-2944-4CB8-974F-92CE170CCDE7}"/>
              </a:ext>
            </a:extLst>
          </p:cNvPr>
          <p:cNvSpPr/>
          <p:nvPr/>
        </p:nvSpPr>
        <p:spPr>
          <a:xfrm rot="10800000">
            <a:off x="7144969" y="0"/>
            <a:ext cx="5080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88000">
                <a:srgbClr val="2D2B8D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21DBF65-A5EE-42BD-A8DA-21D7B69EA723}"/>
              </a:ext>
            </a:extLst>
          </p:cNvPr>
          <p:cNvSpPr txBox="1"/>
          <p:nvPr/>
        </p:nvSpPr>
        <p:spPr>
          <a:xfrm>
            <a:off x="223936" y="631285"/>
            <a:ext cx="6921034" cy="93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Комплексное предложение</a:t>
            </a:r>
          </a:p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Группы компаний «Просвещение»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64019" y="3931744"/>
            <a:ext cx="3430368" cy="98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Курсы повышения квалификации педагогических работников от Академии «Просвещение»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592578" y="1348707"/>
            <a:ext cx="3520904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системы методической поддержки педагогов </a:t>
            </a:r>
            <a:r>
              <a:rPr lang="ru-RU" sz="16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Группой компаний «Просвещение»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="" xmlns:a16="http://schemas.microsoft.com/office/drawing/2014/main" id="{B48C6D04-AF65-4200-984F-141429971FDF}"/>
              </a:ext>
            </a:extLst>
          </p:cNvPr>
          <p:cNvSpPr/>
          <p:nvPr/>
        </p:nvSpPr>
        <p:spPr>
          <a:xfrm>
            <a:off x="7549827" y="1630252"/>
            <a:ext cx="728340" cy="728336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dirty="0">
              <a:solidFill>
                <a:schemeClr val="bg1">
                  <a:lumMod val="8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566406" y="2448200"/>
            <a:ext cx="35732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l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мастер-классы и педагогические мастерские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l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научно-практические сессии по обмену и тиражированию опыта</a:t>
            </a:r>
          </a:p>
        </p:txBody>
      </p:sp>
      <p:pic>
        <p:nvPicPr>
          <p:cNvPr id="55" name="Рисунок 54" descr="Отзыв заказчика">
            <a:extLst>
              <a:ext uri="{FF2B5EF4-FFF2-40B4-BE49-F238E27FC236}">
                <a16:creationId xmlns="" xmlns:a16="http://schemas.microsoft.com/office/drawing/2014/main" id="{DF1AC323-3F64-4719-BA68-02DA6FB42D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743826" y="1801978"/>
            <a:ext cx="400737" cy="400737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92884" y="3931744"/>
            <a:ext cx="728340" cy="728336"/>
            <a:chOff x="7580025" y="4295912"/>
            <a:chExt cx="728340" cy="728336"/>
          </a:xfrm>
        </p:grpSpPr>
        <p:sp>
          <p:nvSpPr>
            <p:cNvPr id="39" name="Овал 38">
              <a:extLst>
                <a:ext uri="{FF2B5EF4-FFF2-40B4-BE49-F238E27FC236}">
                  <a16:creationId xmlns="" xmlns:a16="http://schemas.microsoft.com/office/drawing/2014/main" id="{65D30833-B574-4D1C-84C1-EFEF154FB176}"/>
                </a:ext>
              </a:extLst>
            </p:cNvPr>
            <p:cNvSpPr/>
            <p:nvPr/>
          </p:nvSpPr>
          <p:spPr>
            <a:xfrm>
              <a:off x="7580025" y="4295912"/>
              <a:ext cx="728340" cy="728336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pic>
          <p:nvPicPr>
            <p:cNvPr id="57" name="Рисунок 56" descr="Профессор">
              <a:extLst>
                <a:ext uri="{FF2B5EF4-FFF2-40B4-BE49-F238E27FC236}">
                  <a16:creationId xmlns="" xmlns:a16="http://schemas.microsoft.com/office/drawing/2014/main" id="{3579773E-1994-4EF6-87B2-0BFE8EF1C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7714242" y="4430128"/>
              <a:ext cx="459904" cy="459904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488377" y="2030777"/>
            <a:ext cx="2365918" cy="2259212"/>
            <a:chOff x="576953" y="1807568"/>
            <a:chExt cx="1781664" cy="1781664"/>
          </a:xfrm>
        </p:grpSpPr>
        <p:pic>
          <p:nvPicPr>
            <p:cNvPr id="46" name="Picture Placeholder 6">
              <a:extLst>
                <a:ext uri="{FF2B5EF4-FFF2-40B4-BE49-F238E27FC236}">
                  <a16:creationId xmlns="" xmlns:a16="http://schemas.microsoft.com/office/drawing/2014/main" id="{D5CF06A1-3E21-43E6-96A2-E92C80299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6113" r="16113"/>
            <a:stretch/>
          </p:blipFill>
          <p:spPr>
            <a:xfrm>
              <a:off x="576953" y="1807568"/>
              <a:ext cx="1781664" cy="1781664"/>
            </a:xfrm>
            <a:prstGeom prst="ellipse">
              <a:avLst/>
            </a:prstGeom>
          </p:spPr>
        </p:pic>
        <p:sp>
          <p:nvSpPr>
            <p:cNvPr id="48" name="Овал 47">
              <a:extLst>
                <a:ext uri="{FF2B5EF4-FFF2-40B4-BE49-F238E27FC236}">
                  <a16:creationId xmlns="" xmlns:a16="http://schemas.microsoft.com/office/drawing/2014/main" id="{991C8B54-88FB-4F09-AE1C-FC33EA7226B2}"/>
                </a:ext>
              </a:extLst>
            </p:cNvPr>
            <p:cNvSpPr/>
            <p:nvPr/>
          </p:nvSpPr>
          <p:spPr>
            <a:xfrm>
              <a:off x="576953" y="1807568"/>
              <a:ext cx="1781664" cy="1781664"/>
            </a:xfrm>
            <a:prstGeom prst="ellipse">
              <a:avLst/>
            </a:prstGeom>
            <a:solidFill>
              <a:schemeClr val="tx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4160719727"/>
              </p:ext>
            </p:extLst>
          </p:nvPr>
        </p:nvGraphicFramePr>
        <p:xfrm>
          <a:off x="2543847" y="1323991"/>
          <a:ext cx="5643158" cy="3712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480651406"/>
              </p:ext>
            </p:extLst>
          </p:nvPr>
        </p:nvGraphicFramePr>
        <p:xfrm>
          <a:off x="1580972" y="2413440"/>
          <a:ext cx="8822033" cy="4750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schemeClr val="bg1"/>
                </a:solidFill>
              </a:rPr>
              <a:pPr/>
              <a:t>48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77888" name="Picture 64" descr="C:\Users\EZubkova\Desktop\функциональная грамотность2\prosv_logo_inv@4x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69" y="-1"/>
            <a:ext cx="1865123" cy="846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5819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3029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Сервисы 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для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педагогов на сайте</a:t>
            </a:r>
            <a:b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Группы компаний «Просвещение»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prosv.ru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b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0" y="548203"/>
            <a:ext cx="9888209" cy="33206"/>
            <a:chOff x="0" y="548203"/>
            <a:chExt cx="9888209" cy="33206"/>
          </a:xfrm>
        </p:grpSpPr>
        <p:grpSp>
          <p:nvGrpSpPr>
            <p:cNvPr id="21" name="Группа 55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52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53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5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2" name="Группа 56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38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6" name="Группа 45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7" name="Группа 46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39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3" name="Группа 71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24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2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3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25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26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7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2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</p:grpSp>
      <p:sp>
        <p:nvSpPr>
          <p:cNvPr id="66" name="Подзаголовок 2"/>
          <p:cNvSpPr txBox="1">
            <a:spLocks/>
          </p:cNvSpPr>
          <p:nvPr/>
        </p:nvSpPr>
        <p:spPr>
          <a:xfrm>
            <a:off x="2798855" y="2862924"/>
            <a:ext cx="7330667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9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ru-RU" sz="29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268415" y="2427885"/>
            <a:ext cx="1347316" cy="6835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Каталог 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1761080" y="2426416"/>
            <a:ext cx="1632546" cy="6836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линия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8861102" y="2445247"/>
            <a:ext cx="3007387" cy="664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подготовки к участию в международных исследованиях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37562" y="4103637"/>
            <a:ext cx="1809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catalog.prosv.ru</a:t>
            </a:r>
            <a:endParaRPr lang="ru-RU" u="sng" dirty="0">
              <a:solidFill>
                <a:srgbClr val="1F497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6" y="3343893"/>
            <a:ext cx="473619" cy="564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46332" y="4098119"/>
            <a:ext cx="1927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vopros</a:t>
            </a:r>
            <a:r>
              <a:rPr lang="ru-RU" u="sng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</a:t>
            </a:r>
            <a:r>
              <a:rPr lang="en-US" u="sng" dirty="0" err="1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prosv</a:t>
            </a:r>
            <a:r>
              <a:rPr lang="ru-RU" u="sng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u="sng" dirty="0" err="1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</a:t>
            </a:r>
            <a:endParaRPr lang="ru-RU" u="sng" dirty="0">
              <a:solidFill>
                <a:srgbClr val="1F497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3492" name="Picture 4" descr="ÐÐ°ÑÑÐ¸Ð½ÐºÐ¸ Ð¿Ð¾ Ð·Ð°Ð¿ÑÐ¾ÑÑ Ð³Ð¾ÑÑÑÐ°Ñ Ð»Ð¸Ð½Ð¸Ñ Ð·Ð½Ð°ÑÐ¾Ðº Ð²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259" y="3215746"/>
            <a:ext cx="965192" cy="686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97"/>
          <a:stretch/>
        </p:blipFill>
        <p:spPr>
          <a:xfrm>
            <a:off x="4191836" y="3237524"/>
            <a:ext cx="910413" cy="952137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3601810" y="2427764"/>
            <a:ext cx="1973331" cy="6836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Рабочие программы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178950" y="4098119"/>
            <a:ext cx="1001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prosv.ru</a:t>
            </a:r>
            <a:endParaRPr lang="ru-RU" u="sng" dirty="0">
              <a:solidFill>
                <a:srgbClr val="1F497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24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93" y="4849533"/>
            <a:ext cx="1158252" cy="1158252"/>
          </a:xfrm>
          <a:prstGeom prst="rect">
            <a:avLst/>
          </a:prstGeom>
        </p:spPr>
      </p:pic>
      <p:sp>
        <p:nvSpPr>
          <p:cNvPr id="83" name="Прямоугольник 82"/>
          <p:cNvSpPr/>
          <p:nvPr/>
        </p:nvSpPr>
        <p:spPr>
          <a:xfrm>
            <a:off x="585119" y="617894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vopros@prosv.ru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24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87" y="4849533"/>
            <a:ext cx="1158252" cy="1158252"/>
          </a:xfrm>
          <a:prstGeom prst="rect">
            <a:avLst/>
          </a:prstGeom>
        </p:spPr>
      </p:pic>
      <p:sp>
        <p:nvSpPr>
          <p:cNvPr id="85" name="Прямоугольник 84"/>
          <p:cNvSpPr/>
          <p:nvPr/>
        </p:nvSpPr>
        <p:spPr>
          <a:xfrm>
            <a:off x="5114975" y="6162355"/>
            <a:ext cx="14802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shop.prosv.ru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48187" y="4793656"/>
            <a:ext cx="1277713" cy="1277713"/>
          </a:xfrm>
          <a:prstGeom prst="rect">
            <a:avLst/>
          </a:prstGeom>
        </p:spPr>
      </p:pic>
      <p:sp>
        <p:nvSpPr>
          <p:cNvPr id="87" name="Прямоугольник 86"/>
          <p:cNvSpPr/>
          <p:nvPr/>
        </p:nvSpPr>
        <p:spPr>
          <a:xfrm>
            <a:off x="7338283" y="6127777"/>
            <a:ext cx="1777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academy.prosv.ru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4512" name="Прямоугольник 64511"/>
          <p:cNvSpPr/>
          <p:nvPr/>
        </p:nvSpPr>
        <p:spPr>
          <a:xfrm>
            <a:off x="9600143" y="4063581"/>
            <a:ext cx="1488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pisa.prosv.ru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6177149" y="4117984"/>
            <a:ext cx="2256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prosv.ru/</a:t>
            </a:r>
            <a:r>
              <a:rPr lang="en-US" u="sng" dirty="0" err="1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reklama</a:t>
            </a:r>
            <a:r>
              <a:rPr lang="en-US" u="sng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ru-RU" u="sng" dirty="0">
              <a:solidFill>
                <a:srgbClr val="1F497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5781428" y="2445247"/>
            <a:ext cx="2988143" cy="664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Презентации и рекламные материалы</a:t>
            </a:r>
          </a:p>
        </p:txBody>
      </p:sp>
      <p:pic>
        <p:nvPicPr>
          <p:cNvPr id="90" name="Picture 2" descr="https://dabar.srce.hr/sites/default/files/field/image/2000px-gnome-x-office-presentation.svg_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41" y="3184773"/>
            <a:ext cx="1045315" cy="8126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ÐÐ°ÑÑÐ¸Ð½ÐºÐ¸ Ð¿Ð¾ Ð·Ð°Ð¿ÑÐ¾ÑÑ Ð¸ÑÑÐ»ÐµÐ´Ð¾Ð²Ð°Ð½Ð¸Ñ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822" y="3275015"/>
            <a:ext cx="1423842" cy="802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48" name="Номер слайда 788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49</a:t>
            </a:fld>
            <a:endParaRPr lang="ru-RU" dirty="0"/>
          </a:p>
        </p:txBody>
      </p:sp>
      <p:pic>
        <p:nvPicPr>
          <p:cNvPr id="91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3442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88465248"/>
              </p:ext>
            </p:extLst>
          </p:nvPr>
        </p:nvGraphicFramePr>
        <p:xfrm>
          <a:off x="247830" y="1375647"/>
          <a:ext cx="10873805" cy="5213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47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47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747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747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747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1021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2024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053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Сахалинская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Амурская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Магаданская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Камчатский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Приморский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23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Нижегородская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Пермский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Чукотский автономный округ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Хабаровский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Забайкальский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23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Чувашская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Кировская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Оренбургская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Еврейская автономная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Самарская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27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г. Санкт-Петербург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Удмуртская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Мордовия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Татарстан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Башкортостан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860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Коми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Марий Эл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Новгородская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Пензенская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Ленинградская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27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Ингушетия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Мурманская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Архангельская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Калининградская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Карелия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23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Омская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Дагестан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Псковская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Северная Осетия-Алания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Ненецкий автономный округ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23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Тыва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Красноярский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Карачаево-Черкесская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Алтайский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Чеченская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053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Челябинская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Новосибирская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Хакасия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Курганская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Кемеровская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23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Владимирская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Алтай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Ханты-Мансийский автономный округ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Московская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Тюменская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860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Тульская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Свердловская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г. Москва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Ярославская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Тамбовская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053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Воронежская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Калужская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Костромская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Смоленская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Рязанская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053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Волгоградская область</a:t>
                      </a:r>
                      <a:endParaRPr lang="ru-RU" sz="11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Орловская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Ростовская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Белгородская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Тверская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9823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Калмыкия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Адыгея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Крым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Астраханская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600"/>
                        </a:spcAft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Курская область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9823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г. Севастополь</a:t>
                      </a:r>
                    </a:p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1648288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70055" y="501037"/>
            <a:ext cx="97535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Общероссийская оценка по модели PISA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4" y="6651116"/>
            <a:ext cx="10605548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27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574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одзаголовок 2"/>
          <p:cNvSpPr txBox="1">
            <a:spLocks/>
          </p:cNvSpPr>
          <p:nvPr/>
        </p:nvSpPr>
        <p:spPr>
          <a:xfrm>
            <a:off x="2883522" y="2126324"/>
            <a:ext cx="7330667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Группа компаний «Просвещение»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spc="-4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Адрес: </a:t>
            </a:r>
            <a:r>
              <a:rPr lang="ru-RU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127473, Москва, ул. </a:t>
            </a:r>
            <a:r>
              <a:rPr lang="ru-RU" sz="1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Краснопролетарская</a:t>
            </a:r>
            <a:r>
              <a:rPr lang="ru-RU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д.16, стр.3, подъезд 8, бизнес-центр «Новослободский»</a:t>
            </a:r>
            <a:br>
              <a:rPr lang="ru-RU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ru-RU" sz="1600" b="1" spc="-4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Телефон: </a:t>
            </a:r>
            <a:r>
              <a:rPr lang="ru-RU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+7 (495) 789-30-40</a:t>
            </a:r>
            <a:br>
              <a:rPr lang="ru-RU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ru-RU" sz="1600" b="1" spc="-4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Факс: </a:t>
            </a:r>
            <a:r>
              <a:rPr lang="ru-RU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+7 (495) </a:t>
            </a:r>
            <a:r>
              <a:rPr lang="ru-RU" sz="18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789-30-41</a:t>
            </a:r>
            <a:r>
              <a:rPr lang="ru-RU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ru-RU" sz="1600" b="1" spc="-4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Сайт: </a:t>
            </a:r>
            <a:r>
              <a:rPr lang="ru-RU" sz="18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hlinkClick r:id="rId3"/>
              </a:rPr>
              <a:t>prosv.ru</a:t>
            </a:r>
            <a:endParaRPr lang="ru-RU" sz="1800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spc="-4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Горячая линия: </a:t>
            </a:r>
            <a:r>
              <a:rPr lang="en-US" sz="1800" dirty="0" err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hlinkClick r:id="rId4"/>
              </a:rPr>
              <a:t>vopros</a:t>
            </a:r>
            <a:r>
              <a:rPr lang="ru-RU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hlinkClick r:id="rId4"/>
              </a:rPr>
              <a:t>@</a:t>
            </a:r>
            <a:r>
              <a:rPr lang="en-US" sz="1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hlinkClick r:id="rId4"/>
              </a:rPr>
              <a:t>prosv</a:t>
            </a:r>
            <a:r>
              <a:rPr lang="ru-RU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hlinkClick r:id="rId4"/>
              </a:rPr>
              <a:t>.</a:t>
            </a:r>
            <a:r>
              <a:rPr lang="en-US" sz="1800" dirty="0" err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hlinkClick r:id="rId4"/>
              </a:rPr>
              <a:t>ru</a:t>
            </a:r>
            <a:endParaRPr lang="ru-RU" sz="3200" b="1" spc="-4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24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4" y="2410746"/>
            <a:ext cx="1870014" cy="1870014"/>
          </a:xfrm>
          <a:prstGeom prst="rect">
            <a:avLst/>
          </a:prstGeom>
        </p:spPr>
      </p:pic>
      <p:sp>
        <p:nvSpPr>
          <p:cNvPr id="69" name="Заголовок 1"/>
          <p:cNvSpPr txBox="1">
            <a:spLocks/>
          </p:cNvSpPr>
          <p:nvPr/>
        </p:nvSpPr>
        <p:spPr bwMode="auto">
          <a:xfrm>
            <a:off x="215445" y="5667488"/>
            <a:ext cx="9007880" cy="740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50</a:t>
            </a:fld>
            <a:endParaRPr lang="ru-RU" dirty="0"/>
          </a:p>
        </p:txBody>
      </p:sp>
      <p:pic>
        <p:nvPicPr>
          <p:cNvPr id="22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338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4606" name="Слайд think-cell" r:id="rId4" imgW="360" imgH="360" progId="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97323" y="470893"/>
            <a:ext cx="101243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Международная оценка качества образования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70035" y="1364749"/>
            <a:ext cx="1158224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Международные рейтинги качества систем образования опираются на данные исследований </a:t>
            </a:r>
            <a:r>
              <a:rPr lang="en-US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PIRLS, TIMSS </a:t>
            </a:r>
            <a:r>
              <a:rPr lang="ru-RU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 </a:t>
            </a:r>
            <a:r>
              <a:rPr lang="en-US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PISA</a:t>
            </a:r>
            <a:r>
              <a:rPr lang="ru-RU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sp>
        <p:nvSpPr>
          <p:cNvPr id="439" name="Прямоугольник 438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4" y="6651117"/>
            <a:ext cx="872606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cxnSp>
        <p:nvCxnSpPr>
          <p:cNvPr id="122" name="Прямая соединительная линия 121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6</a:t>
            </a:r>
            <a:endParaRPr lang="ru-RU" dirty="0"/>
          </a:p>
        </p:txBody>
      </p:sp>
      <p:graphicFrame>
        <p:nvGraphicFramePr>
          <p:cNvPr id="124" name="Таблица 1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65417076"/>
              </p:ext>
            </p:extLst>
          </p:nvPr>
        </p:nvGraphicFramePr>
        <p:xfrm>
          <a:off x="333372" y="1694223"/>
          <a:ext cx="11679951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64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405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729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7811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BDEF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ОСВОЕНИЕ ОСНОВ ЧТЕНИЯ 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ЦЕЛЬЮ</a:t>
                      </a:r>
                    </a:p>
                    <a:p>
                      <a:pPr marL="135000" indent="-13500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приобретения читательского литературного опыта</a:t>
                      </a:r>
                    </a:p>
                    <a:p>
                      <a:pPr marL="135000" indent="-13500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освоения и использования информации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BDEFF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PIRLS</a:t>
                      </a:r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 in International Reading Literacy Study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класс, один раз в 5 лет,</a:t>
                      </a: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2001, 2006, 2011, 2016, </a:t>
                      </a: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BDEF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811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ОСВОЕНИЕ ОСНОВ МАТЕМАТИКИ И ЕСТЕСТВЕННО-НАУЧНЫХ ПРЕДМЕТОВ:</a:t>
                      </a:r>
                    </a:p>
                    <a:p>
                      <a:pPr marL="135000" indent="-13500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всех общеобразовательных курсов (4, 8 классы)</a:t>
                      </a:r>
                    </a:p>
                    <a:p>
                      <a:pPr marL="135000" indent="-13500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углублённых курсов математики и физики (11 класс)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TIMSS</a:t>
                      </a:r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Trends in Mathematics and Science Study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классы, один раз в 4 года</a:t>
                      </a: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1995,…, 2015, 2019, </a:t>
                      </a: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7811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BDEF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СФОРМИРОВАННОСТЬ ФУНКЦИОНАЛЬНОЙ ГРАМОТНОСТИ, НАВЫКОВ РАЗРЕШЕНИЯ ПРОБЛЕМ, ГЛОБАЛЬНЫХ КОМПЕТЕНЦИЙ, КРЕАТИВНОГО МЫШЛЕНИЯ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BDEFF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PISA</a:t>
                      </a:r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International Student Assessment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15-летние обучающиеся,</a:t>
                      </a: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один раз в 3 года</a:t>
                      </a: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2000,…, 2015, 2018, </a:t>
                      </a: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2021, 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BDEF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25" name="Group 4"/>
          <p:cNvGrpSpPr>
            <a:grpSpLocks noChangeAspect="1"/>
          </p:cNvGrpSpPr>
          <p:nvPr/>
        </p:nvGrpSpPr>
        <p:grpSpPr bwMode="auto">
          <a:xfrm>
            <a:off x="553191" y="2013003"/>
            <a:ext cx="1066225" cy="743903"/>
            <a:chOff x="3172" y="1756"/>
            <a:chExt cx="1336" cy="808"/>
          </a:xfrm>
        </p:grpSpPr>
        <p:sp>
          <p:nvSpPr>
            <p:cNvPr id="12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2" y="1756"/>
              <a:ext cx="1336" cy="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27" name="Group 205"/>
            <p:cNvGrpSpPr>
              <a:grpSpLocks/>
            </p:cNvGrpSpPr>
            <p:nvPr/>
          </p:nvGrpSpPr>
          <p:grpSpPr bwMode="auto">
            <a:xfrm>
              <a:off x="3172" y="1756"/>
              <a:ext cx="1346" cy="814"/>
              <a:chOff x="3172" y="1756"/>
              <a:chExt cx="1346" cy="814"/>
            </a:xfrm>
          </p:grpSpPr>
          <p:sp>
            <p:nvSpPr>
              <p:cNvPr id="129" name="Freeform 5"/>
              <p:cNvSpPr>
                <a:spLocks/>
              </p:cNvSpPr>
              <p:nvPr/>
            </p:nvSpPr>
            <p:spPr bwMode="auto">
              <a:xfrm>
                <a:off x="3888" y="1980"/>
                <a:ext cx="123" cy="366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84"/>
                  </a:cxn>
                  <a:cxn ang="0">
                    <a:pos x="463" y="1576"/>
                  </a:cxn>
                  <a:cxn ang="0">
                    <a:pos x="463" y="1576"/>
                  </a:cxn>
                  <a:cxn ang="0">
                    <a:pos x="190" y="1576"/>
                  </a:cxn>
                  <a:cxn ang="0">
                    <a:pos x="0" y="1576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4">
                    <a:moveTo>
                      <a:pt x="533" y="37"/>
                    </a:moveTo>
                    <a:lnTo>
                      <a:pt x="533" y="1584"/>
                    </a:lnTo>
                    <a:cubicBezTo>
                      <a:pt x="511" y="1579"/>
                      <a:pt x="487" y="1576"/>
                      <a:pt x="463" y="1576"/>
                    </a:cubicBezTo>
                    <a:lnTo>
                      <a:pt x="463" y="1576"/>
                    </a:lnTo>
                    <a:lnTo>
                      <a:pt x="190" y="1576"/>
                    </a:lnTo>
                    <a:lnTo>
                      <a:pt x="0" y="1576"/>
                    </a:ln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" name="Freeform 6"/>
              <p:cNvSpPr>
                <a:spLocks/>
              </p:cNvSpPr>
              <p:nvPr/>
            </p:nvSpPr>
            <p:spPr bwMode="auto">
              <a:xfrm>
                <a:off x="4011" y="1980"/>
                <a:ext cx="122" cy="423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85"/>
                  </a:cxn>
                  <a:cxn ang="0">
                    <a:pos x="368" y="1676"/>
                  </a:cxn>
                  <a:cxn ang="0">
                    <a:pos x="368" y="1676"/>
                  </a:cxn>
                  <a:cxn ang="0">
                    <a:pos x="280" y="1829"/>
                  </a:cxn>
                  <a:cxn ang="0">
                    <a:pos x="257" y="1829"/>
                  </a:cxn>
                  <a:cxn ang="0">
                    <a:pos x="169" y="1676"/>
                  </a:cxn>
                  <a:cxn ang="0">
                    <a:pos x="169" y="1676"/>
                  </a:cxn>
                  <a:cxn ang="0">
                    <a:pos x="0" y="1584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829">
                    <a:moveTo>
                      <a:pt x="533" y="37"/>
                    </a:moveTo>
                    <a:lnTo>
                      <a:pt x="533" y="1585"/>
                    </a:lnTo>
                    <a:cubicBezTo>
                      <a:pt x="469" y="1599"/>
                      <a:pt x="412" y="1631"/>
                      <a:pt x="368" y="1676"/>
                    </a:cubicBezTo>
                    <a:lnTo>
                      <a:pt x="368" y="1676"/>
                    </a:lnTo>
                    <a:cubicBezTo>
                      <a:pt x="326" y="1718"/>
                      <a:pt x="295" y="1770"/>
                      <a:pt x="280" y="1829"/>
                    </a:cubicBezTo>
                    <a:lnTo>
                      <a:pt x="257" y="1829"/>
                    </a:lnTo>
                    <a:cubicBezTo>
                      <a:pt x="242" y="1770"/>
                      <a:pt x="211" y="1718"/>
                      <a:pt x="169" y="1676"/>
                    </a:cubicBezTo>
                    <a:lnTo>
                      <a:pt x="169" y="1676"/>
                    </a:lnTo>
                    <a:cubicBezTo>
                      <a:pt x="124" y="1630"/>
                      <a:pt x="66" y="1598"/>
                      <a:pt x="0" y="1584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" name="Freeform 7"/>
              <p:cNvSpPr>
                <a:spLocks/>
              </p:cNvSpPr>
              <p:nvPr/>
            </p:nvSpPr>
            <p:spPr bwMode="auto">
              <a:xfrm>
                <a:off x="4133" y="1980"/>
                <a:ext cx="123" cy="366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76"/>
                  </a:cxn>
                  <a:cxn ang="0">
                    <a:pos x="74" y="1576"/>
                  </a:cxn>
                  <a:cxn ang="0">
                    <a:pos x="74" y="1576"/>
                  </a:cxn>
                  <a:cxn ang="0">
                    <a:pos x="0" y="1585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5">
                    <a:moveTo>
                      <a:pt x="533" y="37"/>
                    </a:moveTo>
                    <a:lnTo>
                      <a:pt x="533" y="1576"/>
                    </a:lnTo>
                    <a:lnTo>
                      <a:pt x="74" y="1576"/>
                    </a:lnTo>
                    <a:lnTo>
                      <a:pt x="74" y="1576"/>
                    </a:lnTo>
                    <a:cubicBezTo>
                      <a:pt x="49" y="1576"/>
                      <a:pt x="24" y="1579"/>
                      <a:pt x="0" y="1585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" name="Freeform 8"/>
              <p:cNvSpPr>
                <a:spLocks/>
              </p:cNvSpPr>
              <p:nvPr/>
            </p:nvSpPr>
            <p:spPr bwMode="auto">
              <a:xfrm>
                <a:off x="3949" y="1980"/>
                <a:ext cx="62" cy="366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84"/>
                  </a:cxn>
                  <a:cxn ang="0">
                    <a:pos x="196" y="1576"/>
                  </a:cxn>
                  <a:cxn ang="0">
                    <a:pos x="19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84">
                    <a:moveTo>
                      <a:pt x="266" y="37"/>
                    </a:moveTo>
                    <a:lnTo>
                      <a:pt x="266" y="1584"/>
                    </a:lnTo>
                    <a:cubicBezTo>
                      <a:pt x="244" y="1579"/>
                      <a:pt x="220" y="1576"/>
                      <a:pt x="196" y="1576"/>
                    </a:cubicBezTo>
                    <a:lnTo>
                      <a:pt x="19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" name="Freeform 9"/>
              <p:cNvSpPr>
                <a:spLocks/>
              </p:cNvSpPr>
              <p:nvPr/>
            </p:nvSpPr>
            <p:spPr bwMode="auto">
              <a:xfrm>
                <a:off x="4072" y="1980"/>
                <a:ext cx="61" cy="423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85"/>
                  </a:cxn>
                  <a:cxn ang="0">
                    <a:pos x="101" y="1676"/>
                  </a:cxn>
                  <a:cxn ang="0">
                    <a:pos x="101" y="1676"/>
                  </a:cxn>
                  <a:cxn ang="0">
                    <a:pos x="13" y="1829"/>
                  </a:cxn>
                  <a:cxn ang="0">
                    <a:pos x="0" y="1829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829">
                    <a:moveTo>
                      <a:pt x="266" y="37"/>
                    </a:moveTo>
                    <a:lnTo>
                      <a:pt x="266" y="1585"/>
                    </a:lnTo>
                    <a:cubicBezTo>
                      <a:pt x="202" y="1599"/>
                      <a:pt x="145" y="1631"/>
                      <a:pt x="101" y="1676"/>
                    </a:cubicBezTo>
                    <a:lnTo>
                      <a:pt x="101" y="1676"/>
                    </a:lnTo>
                    <a:cubicBezTo>
                      <a:pt x="59" y="1718"/>
                      <a:pt x="28" y="1770"/>
                      <a:pt x="13" y="1829"/>
                    </a:cubicBezTo>
                    <a:lnTo>
                      <a:pt x="0" y="1829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" name="Freeform 10"/>
              <p:cNvSpPr>
                <a:spLocks/>
              </p:cNvSpPr>
              <p:nvPr/>
            </p:nvSpPr>
            <p:spPr bwMode="auto">
              <a:xfrm>
                <a:off x="4195" y="1980"/>
                <a:ext cx="61" cy="364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76">
                    <a:moveTo>
                      <a:pt x="266" y="37"/>
                    </a:moveTo>
                    <a:lnTo>
                      <a:pt x="26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5" name="Rectangle 11"/>
              <p:cNvSpPr>
                <a:spLocks noChangeArrowheads="1"/>
              </p:cNvSpPr>
              <p:nvPr/>
            </p:nvSpPr>
            <p:spPr bwMode="auto">
              <a:xfrm>
                <a:off x="3896" y="2038"/>
                <a:ext cx="107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6" name="Rectangle 12"/>
              <p:cNvSpPr>
                <a:spLocks noChangeArrowheads="1"/>
              </p:cNvSpPr>
              <p:nvPr/>
            </p:nvSpPr>
            <p:spPr bwMode="auto">
              <a:xfrm>
                <a:off x="3896" y="2020"/>
                <a:ext cx="107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7" name="Rectangle 13"/>
              <p:cNvSpPr>
                <a:spLocks noChangeArrowheads="1"/>
              </p:cNvSpPr>
              <p:nvPr/>
            </p:nvSpPr>
            <p:spPr bwMode="auto">
              <a:xfrm>
                <a:off x="4018" y="2038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8" name="Rectangle 14"/>
              <p:cNvSpPr>
                <a:spLocks noChangeArrowheads="1"/>
              </p:cNvSpPr>
              <p:nvPr/>
            </p:nvSpPr>
            <p:spPr bwMode="auto">
              <a:xfrm>
                <a:off x="4018" y="2020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9" name="Rectangle 15"/>
              <p:cNvSpPr>
                <a:spLocks noChangeArrowheads="1"/>
              </p:cNvSpPr>
              <p:nvPr/>
            </p:nvSpPr>
            <p:spPr bwMode="auto">
              <a:xfrm>
                <a:off x="4141" y="2038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" name="Rectangle 16"/>
              <p:cNvSpPr>
                <a:spLocks noChangeArrowheads="1"/>
              </p:cNvSpPr>
              <p:nvPr/>
            </p:nvSpPr>
            <p:spPr bwMode="auto">
              <a:xfrm>
                <a:off x="4141" y="2020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1" name="Rectangle 17"/>
              <p:cNvSpPr>
                <a:spLocks noChangeArrowheads="1"/>
              </p:cNvSpPr>
              <p:nvPr/>
            </p:nvSpPr>
            <p:spPr bwMode="auto">
              <a:xfrm>
                <a:off x="3949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2" name="Rectangle 18"/>
              <p:cNvSpPr>
                <a:spLocks noChangeArrowheads="1"/>
              </p:cNvSpPr>
              <p:nvPr/>
            </p:nvSpPr>
            <p:spPr bwMode="auto">
              <a:xfrm>
                <a:off x="3949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4072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" name="Rectangle 20"/>
              <p:cNvSpPr>
                <a:spLocks noChangeArrowheads="1"/>
              </p:cNvSpPr>
              <p:nvPr/>
            </p:nvSpPr>
            <p:spPr bwMode="auto">
              <a:xfrm>
                <a:off x="4072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5" name="Rectangle 21"/>
              <p:cNvSpPr>
                <a:spLocks noChangeArrowheads="1"/>
              </p:cNvSpPr>
              <p:nvPr/>
            </p:nvSpPr>
            <p:spPr bwMode="auto">
              <a:xfrm>
                <a:off x="4195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6" name="Rectangle 22"/>
              <p:cNvSpPr>
                <a:spLocks noChangeArrowheads="1"/>
              </p:cNvSpPr>
              <p:nvPr/>
            </p:nvSpPr>
            <p:spPr bwMode="auto">
              <a:xfrm>
                <a:off x="4195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7" name="Freeform 23"/>
              <p:cNvSpPr>
                <a:spLocks noEditPoints="1"/>
              </p:cNvSpPr>
              <p:nvPr/>
            </p:nvSpPr>
            <p:spPr bwMode="auto">
              <a:xfrm>
                <a:off x="4255" y="1975"/>
                <a:ext cx="211" cy="595"/>
              </a:xfrm>
              <a:custGeom>
                <a:avLst/>
                <a:gdLst/>
                <a:ahLst/>
                <a:cxnLst>
                  <a:cxn ang="0">
                    <a:pos x="530" y="33"/>
                  </a:cxn>
                  <a:cxn ang="0">
                    <a:pos x="777" y="1599"/>
                  </a:cxn>
                  <a:cxn ang="0">
                    <a:pos x="237" y="1599"/>
                  </a:cxn>
                  <a:cxn ang="0">
                    <a:pos x="4" y="116"/>
                  </a:cxn>
                  <a:cxn ang="0">
                    <a:pos x="34" y="75"/>
                  </a:cxn>
                  <a:cxn ang="0">
                    <a:pos x="488" y="3"/>
                  </a:cxn>
                  <a:cxn ang="0">
                    <a:pos x="530" y="33"/>
                  </a:cxn>
                  <a:cxn ang="0">
                    <a:pos x="842" y="2012"/>
                  </a:cxn>
                  <a:cxn ang="0">
                    <a:pos x="912" y="2460"/>
                  </a:cxn>
                  <a:cxn ang="0">
                    <a:pos x="882" y="2502"/>
                  </a:cxn>
                  <a:cxn ang="0">
                    <a:pos x="428" y="2574"/>
                  </a:cxn>
                  <a:cxn ang="0">
                    <a:pos x="386" y="2543"/>
                  </a:cxn>
                  <a:cxn ang="0">
                    <a:pos x="302" y="2012"/>
                  </a:cxn>
                  <a:cxn ang="0">
                    <a:pos x="842" y="2012"/>
                  </a:cxn>
                </a:cxnLst>
                <a:rect l="0" t="0" r="r" b="b"/>
                <a:pathLst>
                  <a:path w="915" h="2577">
                    <a:moveTo>
                      <a:pt x="530" y="33"/>
                    </a:moveTo>
                    <a:lnTo>
                      <a:pt x="777" y="1599"/>
                    </a:lnTo>
                    <a:lnTo>
                      <a:pt x="237" y="1599"/>
                    </a:lnTo>
                    <a:lnTo>
                      <a:pt x="4" y="116"/>
                    </a:lnTo>
                    <a:cubicBezTo>
                      <a:pt x="0" y="97"/>
                      <a:pt x="14" y="78"/>
                      <a:pt x="34" y="75"/>
                    </a:cubicBezTo>
                    <a:lnTo>
                      <a:pt x="488" y="3"/>
                    </a:lnTo>
                    <a:cubicBezTo>
                      <a:pt x="508" y="0"/>
                      <a:pt x="527" y="14"/>
                      <a:pt x="530" y="33"/>
                    </a:cubicBezTo>
                    <a:close/>
                    <a:moveTo>
                      <a:pt x="842" y="2012"/>
                    </a:moveTo>
                    <a:lnTo>
                      <a:pt x="912" y="2460"/>
                    </a:lnTo>
                    <a:cubicBezTo>
                      <a:pt x="915" y="2480"/>
                      <a:pt x="902" y="2499"/>
                      <a:pt x="882" y="2502"/>
                    </a:cubicBezTo>
                    <a:lnTo>
                      <a:pt x="428" y="2574"/>
                    </a:lnTo>
                    <a:cubicBezTo>
                      <a:pt x="408" y="2577"/>
                      <a:pt x="389" y="2563"/>
                      <a:pt x="386" y="2543"/>
                    </a:cubicBezTo>
                    <a:lnTo>
                      <a:pt x="302" y="2012"/>
                    </a:lnTo>
                    <a:lnTo>
                      <a:pt x="842" y="2012"/>
                    </a:ln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8" name="Freeform 24"/>
              <p:cNvSpPr>
                <a:spLocks noEditPoints="1"/>
              </p:cNvSpPr>
              <p:nvPr/>
            </p:nvSpPr>
            <p:spPr bwMode="auto">
              <a:xfrm>
                <a:off x="4315" y="1975"/>
                <a:ext cx="151" cy="586"/>
              </a:xfrm>
              <a:custGeom>
                <a:avLst/>
                <a:gdLst/>
                <a:ahLst/>
                <a:cxnLst>
                  <a:cxn ang="0">
                    <a:pos x="269" y="33"/>
                  </a:cxn>
                  <a:cxn ang="0">
                    <a:pos x="516" y="1599"/>
                  </a:cxn>
                  <a:cxn ang="0">
                    <a:pos x="246" y="1599"/>
                  </a:cxn>
                  <a:cxn ang="0">
                    <a:pos x="0" y="39"/>
                  </a:cxn>
                  <a:cxn ang="0">
                    <a:pos x="227" y="3"/>
                  </a:cxn>
                  <a:cxn ang="0">
                    <a:pos x="269" y="33"/>
                  </a:cxn>
                  <a:cxn ang="0">
                    <a:pos x="581" y="2012"/>
                  </a:cxn>
                  <a:cxn ang="0">
                    <a:pos x="651" y="2460"/>
                  </a:cxn>
                  <a:cxn ang="0">
                    <a:pos x="621" y="2502"/>
                  </a:cxn>
                  <a:cxn ang="0">
                    <a:pos x="394" y="2538"/>
                  </a:cxn>
                  <a:cxn ang="0">
                    <a:pos x="311" y="2012"/>
                  </a:cxn>
                  <a:cxn ang="0">
                    <a:pos x="581" y="2012"/>
                  </a:cxn>
                </a:cxnLst>
                <a:rect l="0" t="0" r="r" b="b"/>
                <a:pathLst>
                  <a:path w="654" h="2538">
                    <a:moveTo>
                      <a:pt x="269" y="33"/>
                    </a:moveTo>
                    <a:lnTo>
                      <a:pt x="516" y="1599"/>
                    </a:lnTo>
                    <a:lnTo>
                      <a:pt x="246" y="1599"/>
                    </a:lnTo>
                    <a:lnTo>
                      <a:pt x="0" y="39"/>
                    </a:lnTo>
                    <a:lnTo>
                      <a:pt x="227" y="3"/>
                    </a:lnTo>
                    <a:cubicBezTo>
                      <a:pt x="247" y="0"/>
                      <a:pt x="266" y="14"/>
                      <a:pt x="269" y="33"/>
                    </a:cubicBezTo>
                    <a:close/>
                    <a:moveTo>
                      <a:pt x="581" y="2012"/>
                    </a:moveTo>
                    <a:lnTo>
                      <a:pt x="651" y="2460"/>
                    </a:lnTo>
                    <a:cubicBezTo>
                      <a:pt x="654" y="2480"/>
                      <a:pt x="641" y="2499"/>
                      <a:pt x="621" y="2502"/>
                    </a:cubicBezTo>
                    <a:lnTo>
                      <a:pt x="394" y="2538"/>
                    </a:lnTo>
                    <a:lnTo>
                      <a:pt x="311" y="2012"/>
                    </a:lnTo>
                    <a:lnTo>
                      <a:pt x="581" y="2012"/>
                    </a:ln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Freeform 25"/>
              <p:cNvSpPr>
                <a:spLocks/>
              </p:cNvSpPr>
              <p:nvPr/>
            </p:nvSpPr>
            <p:spPr bwMode="auto">
              <a:xfrm>
                <a:off x="4337" y="2456"/>
                <a:ext cx="115" cy="65"/>
              </a:xfrm>
              <a:custGeom>
                <a:avLst/>
                <a:gdLst/>
                <a:ahLst/>
                <a:cxnLst>
                  <a:cxn ang="0">
                    <a:pos x="463" y="0"/>
                  </a:cxn>
                  <a:cxn ang="0">
                    <a:pos x="496" y="210"/>
                  </a:cxn>
                  <a:cxn ang="0">
                    <a:pos x="33" y="282"/>
                  </a:cxn>
                  <a:cxn ang="0">
                    <a:pos x="0" y="72"/>
                  </a:cxn>
                  <a:cxn ang="0">
                    <a:pos x="463" y="0"/>
                  </a:cxn>
                </a:cxnLst>
                <a:rect l="0" t="0" r="r" b="b"/>
                <a:pathLst>
                  <a:path w="496" h="282">
                    <a:moveTo>
                      <a:pt x="463" y="0"/>
                    </a:moveTo>
                    <a:lnTo>
                      <a:pt x="496" y="210"/>
                    </a:lnTo>
                    <a:lnTo>
                      <a:pt x="33" y="282"/>
                    </a:lnTo>
                    <a:lnTo>
                      <a:pt x="0" y="72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Freeform 26"/>
              <p:cNvSpPr>
                <a:spLocks/>
              </p:cNvSpPr>
              <p:nvPr/>
            </p:nvSpPr>
            <p:spPr bwMode="auto">
              <a:xfrm>
                <a:off x="4271" y="2032"/>
                <a:ext cx="114" cy="66"/>
              </a:xfrm>
              <a:custGeom>
                <a:avLst/>
                <a:gdLst/>
                <a:ahLst/>
                <a:cxnLst>
                  <a:cxn ang="0">
                    <a:pos x="462" y="0"/>
                  </a:cxn>
                  <a:cxn ang="0">
                    <a:pos x="495" y="210"/>
                  </a:cxn>
                  <a:cxn ang="0">
                    <a:pos x="33" y="283"/>
                  </a:cxn>
                  <a:cxn ang="0">
                    <a:pos x="0" y="73"/>
                  </a:cxn>
                  <a:cxn ang="0">
                    <a:pos x="462" y="0"/>
                  </a:cxn>
                </a:cxnLst>
                <a:rect l="0" t="0" r="r" b="b"/>
                <a:pathLst>
                  <a:path w="495" h="283">
                    <a:moveTo>
                      <a:pt x="462" y="0"/>
                    </a:moveTo>
                    <a:lnTo>
                      <a:pt x="495" y="210"/>
                    </a:lnTo>
                    <a:lnTo>
                      <a:pt x="33" y="283"/>
                    </a:lnTo>
                    <a:lnTo>
                      <a:pt x="0" y="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Freeform 27"/>
              <p:cNvSpPr>
                <a:spLocks/>
              </p:cNvSpPr>
              <p:nvPr/>
            </p:nvSpPr>
            <p:spPr bwMode="auto">
              <a:xfrm>
                <a:off x="4335" y="2440"/>
                <a:ext cx="108" cy="26"/>
              </a:xfrm>
              <a:custGeom>
                <a:avLst/>
                <a:gdLst/>
                <a:ahLst/>
                <a:cxnLst>
                  <a:cxn ang="0">
                    <a:pos x="464" y="0"/>
                  </a:cxn>
                  <a:cxn ang="0">
                    <a:pos x="471" y="42"/>
                  </a:cxn>
                  <a:cxn ang="0">
                    <a:pos x="8" y="115"/>
                  </a:cxn>
                  <a:cxn ang="0">
                    <a:pos x="0" y="64"/>
                  </a:cxn>
                  <a:cxn ang="0">
                    <a:pos x="407" y="0"/>
                  </a:cxn>
                  <a:cxn ang="0">
                    <a:pos x="464" y="0"/>
                  </a:cxn>
                </a:cxnLst>
                <a:rect l="0" t="0" r="r" b="b"/>
                <a:pathLst>
                  <a:path w="471" h="115">
                    <a:moveTo>
                      <a:pt x="464" y="0"/>
                    </a:moveTo>
                    <a:lnTo>
                      <a:pt x="471" y="42"/>
                    </a:lnTo>
                    <a:lnTo>
                      <a:pt x="8" y="115"/>
                    </a:lnTo>
                    <a:lnTo>
                      <a:pt x="0" y="64"/>
                    </a:lnTo>
                    <a:lnTo>
                      <a:pt x="407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2" name="Freeform 28"/>
              <p:cNvSpPr>
                <a:spLocks/>
              </p:cNvSpPr>
              <p:nvPr/>
            </p:nvSpPr>
            <p:spPr bwMode="auto">
              <a:xfrm>
                <a:off x="4268" y="2014"/>
                <a:ext cx="109" cy="29"/>
              </a:xfrm>
              <a:custGeom>
                <a:avLst/>
                <a:gdLst/>
                <a:ahLst/>
                <a:cxnLst>
                  <a:cxn ang="0">
                    <a:pos x="463" y="0"/>
                  </a:cxn>
                  <a:cxn ang="0">
                    <a:pos x="471" y="51"/>
                  </a:cxn>
                  <a:cxn ang="0">
                    <a:pos x="8" y="124"/>
                  </a:cxn>
                  <a:cxn ang="0">
                    <a:pos x="0" y="73"/>
                  </a:cxn>
                  <a:cxn ang="0">
                    <a:pos x="463" y="0"/>
                  </a:cxn>
                </a:cxnLst>
                <a:rect l="0" t="0" r="r" b="b"/>
                <a:pathLst>
                  <a:path w="471" h="124">
                    <a:moveTo>
                      <a:pt x="463" y="0"/>
                    </a:moveTo>
                    <a:lnTo>
                      <a:pt x="471" y="51"/>
                    </a:lnTo>
                    <a:lnTo>
                      <a:pt x="8" y="124"/>
                    </a:lnTo>
                    <a:lnTo>
                      <a:pt x="0" y="73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3" name="Freeform 29"/>
              <p:cNvSpPr>
                <a:spLocks/>
              </p:cNvSpPr>
              <p:nvPr/>
            </p:nvSpPr>
            <p:spPr bwMode="auto">
              <a:xfrm>
                <a:off x="4391" y="2456"/>
                <a:ext cx="61" cy="57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6"/>
                  </a:cxn>
                  <a:cxn ang="0">
                    <a:pos x="0" y="36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6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6"/>
                    </a:lnTo>
                    <a:lnTo>
                      <a:pt x="0" y="36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4" name="Freeform 30"/>
              <p:cNvSpPr>
                <a:spLocks/>
              </p:cNvSpPr>
              <p:nvPr/>
            </p:nvSpPr>
            <p:spPr bwMode="auto">
              <a:xfrm>
                <a:off x="4324" y="2032"/>
                <a:ext cx="61" cy="58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7"/>
                  </a:cxn>
                  <a:cxn ang="0">
                    <a:pos x="0" y="37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7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7"/>
                    </a:lnTo>
                    <a:lnTo>
                      <a:pt x="0" y="3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5" name="Freeform 31"/>
              <p:cNvSpPr>
                <a:spLocks/>
              </p:cNvSpPr>
              <p:nvPr/>
            </p:nvSpPr>
            <p:spPr bwMode="auto">
              <a:xfrm>
                <a:off x="4388" y="2440"/>
                <a:ext cx="55" cy="18"/>
              </a:xfrm>
              <a:custGeom>
                <a:avLst/>
                <a:gdLst/>
                <a:ahLst/>
                <a:cxnLst>
                  <a:cxn ang="0">
                    <a:pos x="233" y="0"/>
                  </a:cxn>
                  <a:cxn ang="0">
                    <a:pos x="240" y="42"/>
                  </a:cxn>
                  <a:cxn ang="0">
                    <a:pos x="8" y="79"/>
                  </a:cxn>
                  <a:cxn ang="0">
                    <a:pos x="0" y="28"/>
                  </a:cxn>
                  <a:cxn ang="0">
                    <a:pos x="176" y="0"/>
                  </a:cxn>
                  <a:cxn ang="0">
                    <a:pos x="233" y="0"/>
                  </a:cxn>
                </a:cxnLst>
                <a:rect l="0" t="0" r="r" b="b"/>
                <a:pathLst>
                  <a:path w="240" h="79">
                    <a:moveTo>
                      <a:pt x="233" y="0"/>
                    </a:moveTo>
                    <a:lnTo>
                      <a:pt x="240" y="42"/>
                    </a:lnTo>
                    <a:lnTo>
                      <a:pt x="8" y="79"/>
                    </a:lnTo>
                    <a:lnTo>
                      <a:pt x="0" y="28"/>
                    </a:lnTo>
                    <a:lnTo>
                      <a:pt x="176" y="0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" name="Freeform 32"/>
              <p:cNvSpPr>
                <a:spLocks/>
              </p:cNvSpPr>
              <p:nvPr/>
            </p:nvSpPr>
            <p:spPr bwMode="auto">
              <a:xfrm>
                <a:off x="4322" y="2014"/>
                <a:ext cx="55" cy="21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39" y="51"/>
                  </a:cxn>
                  <a:cxn ang="0">
                    <a:pos x="8" y="87"/>
                  </a:cxn>
                  <a:cxn ang="0">
                    <a:pos x="0" y="37"/>
                  </a:cxn>
                  <a:cxn ang="0">
                    <a:pos x="231" y="0"/>
                  </a:cxn>
                </a:cxnLst>
                <a:rect l="0" t="0" r="r" b="b"/>
                <a:pathLst>
                  <a:path w="239" h="87">
                    <a:moveTo>
                      <a:pt x="231" y="0"/>
                    </a:moveTo>
                    <a:lnTo>
                      <a:pt x="239" y="51"/>
                    </a:lnTo>
                    <a:lnTo>
                      <a:pt x="8" y="87"/>
                    </a:lnTo>
                    <a:lnTo>
                      <a:pt x="0" y="3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" name="Rectangle 33"/>
              <p:cNvSpPr>
                <a:spLocks noChangeArrowheads="1"/>
              </p:cNvSpPr>
              <p:nvPr/>
            </p:nvSpPr>
            <p:spPr bwMode="auto">
              <a:xfrm>
                <a:off x="4195" y="2151"/>
                <a:ext cx="29" cy="193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" name="Rectangle 34"/>
              <p:cNvSpPr>
                <a:spLocks noChangeArrowheads="1"/>
              </p:cNvSpPr>
              <p:nvPr/>
            </p:nvSpPr>
            <p:spPr bwMode="auto">
              <a:xfrm>
                <a:off x="4165" y="2151"/>
                <a:ext cx="30" cy="193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" name="Rectangle 35"/>
              <p:cNvSpPr>
                <a:spLocks noChangeArrowheads="1"/>
              </p:cNvSpPr>
              <p:nvPr/>
            </p:nvSpPr>
            <p:spPr bwMode="auto">
              <a:xfrm>
                <a:off x="3232" y="1940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" name="Rectangle 36"/>
              <p:cNvSpPr>
                <a:spLocks noChangeArrowheads="1"/>
              </p:cNvSpPr>
              <p:nvPr/>
            </p:nvSpPr>
            <p:spPr bwMode="auto">
              <a:xfrm>
                <a:off x="3232" y="1955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" name="Rectangle 37"/>
              <p:cNvSpPr>
                <a:spLocks noChangeArrowheads="1"/>
              </p:cNvSpPr>
              <p:nvPr/>
            </p:nvSpPr>
            <p:spPr bwMode="auto">
              <a:xfrm>
                <a:off x="3232" y="1969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" name="Rectangle 38"/>
              <p:cNvSpPr>
                <a:spLocks noChangeArrowheads="1"/>
              </p:cNvSpPr>
              <p:nvPr/>
            </p:nvSpPr>
            <p:spPr bwMode="auto">
              <a:xfrm>
                <a:off x="3232" y="1984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" name="Rectangle 39"/>
              <p:cNvSpPr>
                <a:spLocks noChangeArrowheads="1"/>
              </p:cNvSpPr>
              <p:nvPr/>
            </p:nvSpPr>
            <p:spPr bwMode="auto">
              <a:xfrm>
                <a:off x="3232" y="1998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" name="Rectangle 40"/>
              <p:cNvSpPr>
                <a:spLocks noChangeArrowheads="1"/>
              </p:cNvSpPr>
              <p:nvPr/>
            </p:nvSpPr>
            <p:spPr bwMode="auto">
              <a:xfrm>
                <a:off x="3232" y="2012"/>
                <a:ext cx="325" cy="8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" name="Rectangle 41"/>
              <p:cNvSpPr>
                <a:spLocks noChangeArrowheads="1"/>
              </p:cNvSpPr>
              <p:nvPr/>
            </p:nvSpPr>
            <p:spPr bwMode="auto">
              <a:xfrm>
                <a:off x="3232" y="1947"/>
                <a:ext cx="325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" name="Rectangle 42"/>
              <p:cNvSpPr>
                <a:spLocks noChangeArrowheads="1"/>
              </p:cNvSpPr>
              <p:nvPr/>
            </p:nvSpPr>
            <p:spPr bwMode="auto">
              <a:xfrm>
                <a:off x="3232" y="1962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" name="Rectangle 43"/>
              <p:cNvSpPr>
                <a:spLocks noChangeArrowheads="1"/>
              </p:cNvSpPr>
              <p:nvPr/>
            </p:nvSpPr>
            <p:spPr bwMode="auto">
              <a:xfrm>
                <a:off x="3232" y="1976"/>
                <a:ext cx="325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" name="Rectangle 44"/>
              <p:cNvSpPr>
                <a:spLocks noChangeArrowheads="1"/>
              </p:cNvSpPr>
              <p:nvPr/>
            </p:nvSpPr>
            <p:spPr bwMode="auto">
              <a:xfrm>
                <a:off x="3232" y="1991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" name="Rectangle 45"/>
              <p:cNvSpPr>
                <a:spLocks noChangeArrowheads="1"/>
              </p:cNvSpPr>
              <p:nvPr/>
            </p:nvSpPr>
            <p:spPr bwMode="auto">
              <a:xfrm>
                <a:off x="3232" y="2005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" name="Rectangle 46"/>
              <p:cNvSpPr>
                <a:spLocks noChangeArrowheads="1"/>
              </p:cNvSpPr>
              <p:nvPr/>
            </p:nvSpPr>
            <p:spPr bwMode="auto">
              <a:xfrm>
                <a:off x="3232" y="2020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" name="Rectangle 47"/>
              <p:cNvSpPr>
                <a:spLocks noChangeArrowheads="1"/>
              </p:cNvSpPr>
              <p:nvPr/>
            </p:nvSpPr>
            <p:spPr bwMode="auto">
              <a:xfrm>
                <a:off x="3232" y="2027"/>
                <a:ext cx="325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" name="Freeform 48"/>
              <p:cNvSpPr>
                <a:spLocks/>
              </p:cNvSpPr>
              <p:nvPr/>
            </p:nvSpPr>
            <p:spPr bwMode="auto">
              <a:xfrm>
                <a:off x="3557" y="1940"/>
                <a:ext cx="32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1" y="0"/>
                  </a:cxn>
                  <a:cxn ang="0">
                    <a:pos x="139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401" h="31">
                    <a:moveTo>
                      <a:pt x="0" y="0"/>
                    </a:moveTo>
                    <a:lnTo>
                      <a:pt x="1401" y="0"/>
                    </a:lnTo>
                    <a:cubicBezTo>
                      <a:pt x="1397" y="10"/>
                      <a:pt x="1394" y="21"/>
                      <a:pt x="139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" name="Freeform 49"/>
              <p:cNvSpPr>
                <a:spLocks/>
              </p:cNvSpPr>
              <p:nvPr/>
            </p:nvSpPr>
            <p:spPr bwMode="auto">
              <a:xfrm>
                <a:off x="3557" y="1955"/>
                <a:ext cx="31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4" y="0"/>
                  </a:cxn>
                  <a:cxn ang="0">
                    <a:pos x="1380" y="30"/>
                  </a:cxn>
                  <a:cxn ang="0">
                    <a:pos x="138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4" h="31">
                    <a:moveTo>
                      <a:pt x="0" y="0"/>
                    </a:moveTo>
                    <a:lnTo>
                      <a:pt x="1384" y="0"/>
                    </a:lnTo>
                    <a:cubicBezTo>
                      <a:pt x="1383" y="9"/>
                      <a:pt x="1381" y="19"/>
                      <a:pt x="1380" y="30"/>
                    </a:cubicBezTo>
                    <a:lnTo>
                      <a:pt x="1380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" name="Freeform 50"/>
              <p:cNvSpPr>
                <a:spLocks/>
              </p:cNvSpPr>
              <p:nvPr/>
            </p:nvSpPr>
            <p:spPr bwMode="auto">
              <a:xfrm>
                <a:off x="3557" y="1969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6" y="0"/>
                  </a:cxn>
                  <a:cxn ang="0">
                    <a:pos x="137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6" h="31">
                    <a:moveTo>
                      <a:pt x="0" y="0"/>
                    </a:moveTo>
                    <a:lnTo>
                      <a:pt x="1376" y="0"/>
                    </a:lnTo>
                    <a:cubicBezTo>
                      <a:pt x="1375" y="10"/>
                      <a:pt x="1375" y="21"/>
                      <a:pt x="137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" name="Freeform 51"/>
              <p:cNvSpPr>
                <a:spLocks/>
              </p:cNvSpPr>
              <p:nvPr/>
            </p:nvSpPr>
            <p:spPr bwMode="auto">
              <a:xfrm>
                <a:off x="3557" y="1984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3" y="11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3" h="31">
                    <a:moveTo>
                      <a:pt x="0" y="0"/>
                    </a:moveTo>
                    <a:lnTo>
                      <a:pt x="1373" y="0"/>
                    </a:lnTo>
                    <a:lnTo>
                      <a:pt x="1373" y="11"/>
                    </a:lnTo>
                    <a:cubicBezTo>
                      <a:pt x="1373" y="18"/>
                      <a:pt x="1373" y="25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" name="Freeform 52"/>
              <p:cNvSpPr>
                <a:spLocks/>
              </p:cNvSpPr>
              <p:nvPr/>
            </p:nvSpPr>
            <p:spPr bwMode="auto">
              <a:xfrm>
                <a:off x="3557" y="1998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5" y="0"/>
                  </a:cxn>
                  <a:cxn ang="0">
                    <a:pos x="1377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7" h="31">
                    <a:moveTo>
                      <a:pt x="0" y="0"/>
                    </a:moveTo>
                    <a:lnTo>
                      <a:pt x="1375" y="0"/>
                    </a:lnTo>
                    <a:cubicBezTo>
                      <a:pt x="1375" y="10"/>
                      <a:pt x="1376" y="20"/>
                      <a:pt x="1377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7" name="Freeform 53"/>
              <p:cNvSpPr>
                <a:spLocks/>
              </p:cNvSpPr>
              <p:nvPr/>
            </p:nvSpPr>
            <p:spPr bwMode="auto">
              <a:xfrm>
                <a:off x="3557" y="2012"/>
                <a:ext cx="319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1" y="0"/>
                  </a:cxn>
                  <a:cxn ang="0">
                    <a:pos x="138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6" h="31">
                    <a:moveTo>
                      <a:pt x="0" y="0"/>
                    </a:moveTo>
                    <a:lnTo>
                      <a:pt x="1381" y="0"/>
                    </a:lnTo>
                    <a:cubicBezTo>
                      <a:pt x="1382" y="11"/>
                      <a:pt x="1384" y="21"/>
                      <a:pt x="1386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8" name="Freeform 54"/>
              <p:cNvSpPr>
                <a:spLocks/>
              </p:cNvSpPr>
              <p:nvPr/>
            </p:nvSpPr>
            <p:spPr bwMode="auto">
              <a:xfrm>
                <a:off x="3557" y="1947"/>
                <a:ext cx="320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91" y="0"/>
                  </a:cxn>
                  <a:cxn ang="0">
                    <a:pos x="1384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91" h="32">
                    <a:moveTo>
                      <a:pt x="0" y="0"/>
                    </a:moveTo>
                    <a:lnTo>
                      <a:pt x="1391" y="0"/>
                    </a:lnTo>
                    <a:cubicBezTo>
                      <a:pt x="1389" y="10"/>
                      <a:pt x="1386" y="21"/>
                      <a:pt x="1384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9" name="Freeform 55"/>
              <p:cNvSpPr>
                <a:spLocks/>
              </p:cNvSpPr>
              <p:nvPr/>
            </p:nvSpPr>
            <p:spPr bwMode="auto">
              <a:xfrm>
                <a:off x="3557" y="1962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0" y="0"/>
                  </a:cxn>
                  <a:cxn ang="0">
                    <a:pos x="137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0" h="31">
                    <a:moveTo>
                      <a:pt x="0" y="0"/>
                    </a:moveTo>
                    <a:lnTo>
                      <a:pt x="1380" y="0"/>
                    </a:lnTo>
                    <a:cubicBezTo>
                      <a:pt x="1378" y="10"/>
                      <a:pt x="1377" y="20"/>
                      <a:pt x="1376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0" name="Freeform 56"/>
              <p:cNvSpPr>
                <a:spLocks/>
              </p:cNvSpPr>
              <p:nvPr/>
            </p:nvSpPr>
            <p:spPr bwMode="auto">
              <a:xfrm>
                <a:off x="3557" y="1976"/>
                <a:ext cx="31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4" y="0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4" h="31">
                    <a:moveTo>
                      <a:pt x="0" y="0"/>
                    </a:moveTo>
                    <a:lnTo>
                      <a:pt x="1374" y="0"/>
                    </a:lnTo>
                    <a:cubicBezTo>
                      <a:pt x="1374" y="10"/>
                      <a:pt x="1373" y="21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1" name="Freeform 57"/>
              <p:cNvSpPr>
                <a:spLocks/>
              </p:cNvSpPr>
              <p:nvPr/>
            </p:nvSpPr>
            <p:spPr bwMode="auto">
              <a:xfrm>
                <a:off x="3557" y="1991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5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75" h="32">
                    <a:moveTo>
                      <a:pt x="0" y="0"/>
                    </a:moveTo>
                    <a:lnTo>
                      <a:pt x="1373" y="0"/>
                    </a:lnTo>
                    <a:cubicBezTo>
                      <a:pt x="1374" y="11"/>
                      <a:pt x="1374" y="21"/>
                      <a:pt x="1375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2" name="Freeform 58"/>
              <p:cNvSpPr>
                <a:spLocks/>
              </p:cNvSpPr>
              <p:nvPr/>
            </p:nvSpPr>
            <p:spPr bwMode="auto">
              <a:xfrm>
                <a:off x="3557" y="2005"/>
                <a:ext cx="31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80" y="22"/>
                  </a:cxn>
                  <a:cxn ang="0">
                    <a:pos x="138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1" h="31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8" y="7"/>
                      <a:pt x="1379" y="15"/>
                      <a:pt x="1380" y="22"/>
                    </a:cubicBezTo>
                    <a:lnTo>
                      <a:pt x="1381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3" name="Freeform 59"/>
              <p:cNvSpPr>
                <a:spLocks/>
              </p:cNvSpPr>
              <p:nvPr/>
            </p:nvSpPr>
            <p:spPr bwMode="auto">
              <a:xfrm>
                <a:off x="3557" y="2020"/>
                <a:ext cx="321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6" y="0"/>
                  </a:cxn>
                  <a:cxn ang="0">
                    <a:pos x="139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94" h="31">
                    <a:moveTo>
                      <a:pt x="0" y="0"/>
                    </a:moveTo>
                    <a:lnTo>
                      <a:pt x="1386" y="0"/>
                    </a:lnTo>
                    <a:cubicBezTo>
                      <a:pt x="1389" y="11"/>
                      <a:pt x="1391" y="21"/>
                      <a:pt x="139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4" name="Freeform 60"/>
              <p:cNvSpPr>
                <a:spLocks/>
              </p:cNvSpPr>
              <p:nvPr/>
            </p:nvSpPr>
            <p:spPr bwMode="auto">
              <a:xfrm>
                <a:off x="3557" y="2027"/>
                <a:ext cx="32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94" y="0"/>
                  </a:cxn>
                  <a:cxn ang="0">
                    <a:pos x="1401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401" h="21">
                    <a:moveTo>
                      <a:pt x="0" y="0"/>
                    </a:moveTo>
                    <a:lnTo>
                      <a:pt x="1394" y="0"/>
                    </a:lnTo>
                    <a:cubicBezTo>
                      <a:pt x="1396" y="7"/>
                      <a:pt x="1398" y="15"/>
                      <a:pt x="1401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5" name="Freeform 61"/>
              <p:cNvSpPr>
                <a:spLocks/>
              </p:cNvSpPr>
              <p:nvPr/>
            </p:nvSpPr>
            <p:spPr bwMode="auto">
              <a:xfrm>
                <a:off x="3225" y="1919"/>
                <a:ext cx="663" cy="134"/>
              </a:xfrm>
              <a:custGeom>
                <a:avLst/>
                <a:gdLst/>
                <a:ahLst/>
                <a:cxnLst>
                  <a:cxn ang="0">
                    <a:pos x="2877" y="578"/>
                  </a:cxn>
                  <a:cxn ang="0">
                    <a:pos x="123" y="578"/>
                  </a:cxn>
                  <a:cxn ang="0">
                    <a:pos x="6" y="394"/>
                  </a:cxn>
                  <a:cxn ang="0">
                    <a:pos x="0" y="289"/>
                  </a:cxn>
                  <a:cxn ang="0">
                    <a:pos x="6" y="184"/>
                  </a:cxn>
                  <a:cxn ang="0">
                    <a:pos x="123" y="0"/>
                  </a:cxn>
                  <a:cxn ang="0">
                    <a:pos x="2877" y="0"/>
                  </a:cxn>
                  <a:cxn ang="0">
                    <a:pos x="2877" y="91"/>
                  </a:cxn>
                  <a:cxn ang="0">
                    <a:pos x="123" y="91"/>
                  </a:cxn>
                  <a:cxn ang="0">
                    <a:pos x="97" y="195"/>
                  </a:cxn>
                  <a:cxn ang="0">
                    <a:pos x="91" y="289"/>
                  </a:cxn>
                  <a:cxn ang="0">
                    <a:pos x="97" y="383"/>
                  </a:cxn>
                  <a:cxn ang="0">
                    <a:pos x="123" y="486"/>
                  </a:cxn>
                  <a:cxn ang="0">
                    <a:pos x="2877" y="486"/>
                  </a:cxn>
                  <a:cxn ang="0">
                    <a:pos x="2877" y="578"/>
                  </a:cxn>
                </a:cxnLst>
                <a:rect l="0" t="0" r="r" b="b"/>
                <a:pathLst>
                  <a:path w="2877" h="578">
                    <a:moveTo>
                      <a:pt x="2877" y="578"/>
                    </a:moveTo>
                    <a:lnTo>
                      <a:pt x="123" y="578"/>
                    </a:lnTo>
                    <a:cubicBezTo>
                      <a:pt x="57" y="578"/>
                      <a:pt x="19" y="497"/>
                      <a:pt x="6" y="394"/>
                    </a:cubicBezTo>
                    <a:cubicBezTo>
                      <a:pt x="2" y="360"/>
                      <a:pt x="0" y="324"/>
                      <a:pt x="0" y="289"/>
                    </a:cubicBezTo>
                    <a:cubicBezTo>
                      <a:pt x="0" y="254"/>
                      <a:pt x="2" y="218"/>
                      <a:pt x="6" y="184"/>
                    </a:cubicBezTo>
                    <a:cubicBezTo>
                      <a:pt x="19" y="80"/>
                      <a:pt x="57" y="0"/>
                      <a:pt x="123" y="0"/>
                    </a:cubicBezTo>
                    <a:lnTo>
                      <a:pt x="2877" y="0"/>
                    </a:lnTo>
                    <a:lnTo>
                      <a:pt x="2877" y="91"/>
                    </a:lnTo>
                    <a:lnTo>
                      <a:pt x="123" y="91"/>
                    </a:lnTo>
                    <a:cubicBezTo>
                      <a:pt x="114" y="91"/>
                      <a:pt x="104" y="137"/>
                      <a:pt x="97" y="195"/>
                    </a:cubicBezTo>
                    <a:cubicBezTo>
                      <a:pt x="93" y="224"/>
                      <a:pt x="91" y="256"/>
                      <a:pt x="91" y="289"/>
                    </a:cubicBezTo>
                    <a:cubicBezTo>
                      <a:pt x="91" y="322"/>
                      <a:pt x="93" y="354"/>
                      <a:pt x="97" y="383"/>
                    </a:cubicBezTo>
                    <a:cubicBezTo>
                      <a:pt x="104" y="441"/>
                      <a:pt x="114" y="486"/>
                      <a:pt x="123" y="486"/>
                    </a:cubicBezTo>
                    <a:lnTo>
                      <a:pt x="2877" y="486"/>
                    </a:lnTo>
                    <a:lnTo>
                      <a:pt x="2877" y="578"/>
                    </a:ln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6" name="Freeform 62"/>
              <p:cNvSpPr>
                <a:spLocks noEditPoints="1"/>
              </p:cNvSpPr>
              <p:nvPr/>
            </p:nvSpPr>
            <p:spPr bwMode="auto">
              <a:xfrm>
                <a:off x="3557" y="1919"/>
                <a:ext cx="331" cy="134"/>
              </a:xfrm>
              <a:custGeom>
                <a:avLst/>
                <a:gdLst/>
                <a:ahLst/>
                <a:cxnLst>
                  <a:cxn ang="0">
                    <a:pos x="1439" y="578"/>
                  </a:cxn>
                  <a:cxn ang="0">
                    <a:pos x="0" y="578"/>
                  </a:cxn>
                  <a:cxn ang="0">
                    <a:pos x="0" y="486"/>
                  </a:cxn>
                  <a:cxn ang="0">
                    <a:pos x="1439" y="486"/>
                  </a:cxn>
                  <a:cxn ang="0">
                    <a:pos x="1439" y="578"/>
                  </a:cxn>
                  <a:cxn ang="0">
                    <a:pos x="0" y="0"/>
                  </a:cxn>
                  <a:cxn ang="0">
                    <a:pos x="1439" y="0"/>
                  </a:cxn>
                  <a:cxn ang="0">
                    <a:pos x="1439" y="91"/>
                  </a:cxn>
                  <a:cxn ang="0">
                    <a:pos x="0" y="91"/>
                  </a:cxn>
                  <a:cxn ang="0">
                    <a:pos x="0" y="0"/>
                  </a:cxn>
                </a:cxnLst>
                <a:rect l="0" t="0" r="r" b="b"/>
                <a:pathLst>
                  <a:path w="1439" h="578">
                    <a:moveTo>
                      <a:pt x="1439" y="578"/>
                    </a:moveTo>
                    <a:lnTo>
                      <a:pt x="0" y="578"/>
                    </a:lnTo>
                    <a:lnTo>
                      <a:pt x="0" y="486"/>
                    </a:lnTo>
                    <a:lnTo>
                      <a:pt x="1439" y="486"/>
                    </a:lnTo>
                    <a:lnTo>
                      <a:pt x="1439" y="578"/>
                    </a:lnTo>
                    <a:close/>
                    <a:moveTo>
                      <a:pt x="0" y="0"/>
                    </a:moveTo>
                    <a:lnTo>
                      <a:pt x="1439" y="0"/>
                    </a:lnTo>
                    <a:lnTo>
                      <a:pt x="1439" y="91"/>
                    </a:lnTo>
                    <a:lnTo>
                      <a:pt x="0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7" name="Rectangle 63"/>
              <p:cNvSpPr>
                <a:spLocks noChangeArrowheads="1"/>
              </p:cNvSpPr>
              <p:nvPr/>
            </p:nvSpPr>
            <p:spPr bwMode="auto">
              <a:xfrm>
                <a:off x="3227" y="1773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8" name="Rectangle 64"/>
              <p:cNvSpPr>
                <a:spLocks noChangeArrowheads="1"/>
              </p:cNvSpPr>
              <p:nvPr/>
            </p:nvSpPr>
            <p:spPr bwMode="auto">
              <a:xfrm>
                <a:off x="3227" y="179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9" name="Rectangle 65"/>
              <p:cNvSpPr>
                <a:spLocks noChangeArrowheads="1"/>
              </p:cNvSpPr>
              <p:nvPr/>
            </p:nvSpPr>
            <p:spPr bwMode="auto">
              <a:xfrm>
                <a:off x="3227" y="181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0" name="Rectangle 66"/>
              <p:cNvSpPr>
                <a:spLocks noChangeArrowheads="1"/>
              </p:cNvSpPr>
              <p:nvPr/>
            </p:nvSpPr>
            <p:spPr bwMode="auto">
              <a:xfrm>
                <a:off x="3227" y="183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Rectangle 67"/>
              <p:cNvSpPr>
                <a:spLocks noChangeArrowheads="1"/>
              </p:cNvSpPr>
              <p:nvPr/>
            </p:nvSpPr>
            <p:spPr bwMode="auto">
              <a:xfrm>
                <a:off x="3227" y="1854"/>
                <a:ext cx="240" cy="11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Rectangle 68"/>
              <p:cNvSpPr>
                <a:spLocks noChangeArrowheads="1"/>
              </p:cNvSpPr>
              <p:nvPr/>
            </p:nvSpPr>
            <p:spPr bwMode="auto">
              <a:xfrm>
                <a:off x="3227" y="1875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3" name="Rectangle 69"/>
              <p:cNvSpPr>
                <a:spLocks noChangeArrowheads="1"/>
              </p:cNvSpPr>
              <p:nvPr/>
            </p:nvSpPr>
            <p:spPr bwMode="auto">
              <a:xfrm>
                <a:off x="3227" y="1783"/>
                <a:ext cx="240" cy="11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4" name="Rectangle 70"/>
              <p:cNvSpPr>
                <a:spLocks noChangeArrowheads="1"/>
              </p:cNvSpPr>
              <p:nvPr/>
            </p:nvSpPr>
            <p:spPr bwMode="auto">
              <a:xfrm>
                <a:off x="3227" y="180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Rectangle 71"/>
              <p:cNvSpPr>
                <a:spLocks noChangeArrowheads="1"/>
              </p:cNvSpPr>
              <p:nvPr/>
            </p:nvSpPr>
            <p:spPr bwMode="auto">
              <a:xfrm>
                <a:off x="3227" y="182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Rectangle 72"/>
              <p:cNvSpPr>
                <a:spLocks noChangeArrowheads="1"/>
              </p:cNvSpPr>
              <p:nvPr/>
            </p:nvSpPr>
            <p:spPr bwMode="auto">
              <a:xfrm>
                <a:off x="3227" y="184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" name="Rectangle 73"/>
              <p:cNvSpPr>
                <a:spLocks noChangeArrowheads="1"/>
              </p:cNvSpPr>
              <p:nvPr/>
            </p:nvSpPr>
            <p:spPr bwMode="auto">
              <a:xfrm>
                <a:off x="3227" y="1865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Rectangle 74"/>
              <p:cNvSpPr>
                <a:spLocks noChangeArrowheads="1"/>
              </p:cNvSpPr>
              <p:nvPr/>
            </p:nvSpPr>
            <p:spPr bwMode="auto">
              <a:xfrm>
                <a:off x="3227" y="1885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" name="Rectangle 75"/>
              <p:cNvSpPr>
                <a:spLocks noChangeArrowheads="1"/>
              </p:cNvSpPr>
              <p:nvPr/>
            </p:nvSpPr>
            <p:spPr bwMode="auto">
              <a:xfrm>
                <a:off x="3227" y="1895"/>
                <a:ext cx="240" cy="7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" name="Freeform 76"/>
              <p:cNvSpPr>
                <a:spLocks/>
              </p:cNvSpPr>
              <p:nvPr/>
            </p:nvSpPr>
            <p:spPr bwMode="auto">
              <a:xfrm>
                <a:off x="3467" y="1773"/>
                <a:ext cx="240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41" y="0"/>
                  </a:cxn>
                  <a:cxn ang="0">
                    <a:pos x="102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41" h="44">
                    <a:moveTo>
                      <a:pt x="0" y="0"/>
                    </a:moveTo>
                    <a:lnTo>
                      <a:pt x="1041" y="0"/>
                    </a:lnTo>
                    <a:cubicBezTo>
                      <a:pt x="1034" y="13"/>
                      <a:pt x="1028" y="28"/>
                      <a:pt x="102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" name="Freeform 77"/>
              <p:cNvSpPr>
                <a:spLocks/>
              </p:cNvSpPr>
              <p:nvPr/>
            </p:nvSpPr>
            <p:spPr bwMode="auto">
              <a:xfrm>
                <a:off x="3467" y="1794"/>
                <a:ext cx="233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07" y="14"/>
                      <a:pt x="1004" y="29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2" name="Freeform 78"/>
              <p:cNvSpPr>
                <a:spLocks/>
              </p:cNvSpPr>
              <p:nvPr/>
            </p:nvSpPr>
            <p:spPr bwMode="auto">
              <a:xfrm>
                <a:off x="3467" y="1814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5" y="14"/>
                      <a:pt x="994" y="29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" name="Freeform 79"/>
              <p:cNvSpPr>
                <a:spLocks/>
              </p:cNvSpPr>
              <p:nvPr/>
            </p:nvSpPr>
            <p:spPr bwMode="auto">
              <a:xfrm>
                <a:off x="3467" y="1834"/>
                <a:ext cx="22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1" y="22"/>
                  </a:cxn>
                  <a:cxn ang="0">
                    <a:pos x="991" y="43"/>
                  </a:cxn>
                  <a:cxn ang="0">
                    <a:pos x="0" y="43"/>
                  </a:cxn>
                  <a:cxn ang="0">
                    <a:pos x="0" y="0"/>
                  </a:cxn>
                </a:cxnLst>
                <a:rect l="0" t="0" r="r" b="b"/>
                <a:pathLst>
                  <a:path w="991" h="43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7"/>
                      <a:pt x="991" y="14"/>
                      <a:pt x="991" y="22"/>
                    </a:cubicBezTo>
                    <a:cubicBezTo>
                      <a:pt x="991" y="29"/>
                      <a:pt x="991" y="36"/>
                      <a:pt x="991" y="43"/>
                    </a:cubicBez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" name="Freeform 80"/>
              <p:cNvSpPr>
                <a:spLocks/>
              </p:cNvSpPr>
              <p:nvPr/>
            </p:nvSpPr>
            <p:spPr bwMode="auto">
              <a:xfrm>
                <a:off x="3467" y="1854"/>
                <a:ext cx="229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6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4" y="15"/>
                      <a:pt x="995" y="30"/>
                      <a:pt x="996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" name="Freeform 81"/>
              <p:cNvSpPr>
                <a:spLocks/>
              </p:cNvSpPr>
              <p:nvPr/>
            </p:nvSpPr>
            <p:spPr bwMode="auto">
              <a:xfrm>
                <a:off x="3467" y="1875"/>
                <a:ext cx="233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4" y="15"/>
                      <a:pt x="1007" y="30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" name="Freeform 82"/>
              <p:cNvSpPr>
                <a:spLocks/>
              </p:cNvSpPr>
              <p:nvPr/>
            </p:nvSpPr>
            <p:spPr bwMode="auto">
              <a:xfrm>
                <a:off x="3467" y="1783"/>
                <a:ext cx="236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23" h="44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18" y="14"/>
                      <a:pt x="1014" y="29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" name="Freeform 83"/>
              <p:cNvSpPr>
                <a:spLocks/>
              </p:cNvSpPr>
              <p:nvPr/>
            </p:nvSpPr>
            <p:spPr bwMode="auto">
              <a:xfrm>
                <a:off x="3467" y="1804"/>
                <a:ext cx="231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999" y="20"/>
                  </a:cxn>
                  <a:cxn ang="0">
                    <a:pos x="996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02" h="44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1" y="6"/>
                      <a:pt x="1000" y="13"/>
                      <a:pt x="999" y="20"/>
                    </a:cubicBezTo>
                    <a:cubicBezTo>
                      <a:pt x="998" y="28"/>
                      <a:pt x="997" y="36"/>
                      <a:pt x="996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" name="Freeform 84"/>
              <p:cNvSpPr>
                <a:spLocks/>
              </p:cNvSpPr>
              <p:nvPr/>
            </p:nvSpPr>
            <p:spPr bwMode="auto">
              <a:xfrm>
                <a:off x="3467" y="1824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1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2" y="14"/>
                      <a:pt x="991" y="29"/>
                      <a:pt x="991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" name="Freeform 85"/>
              <p:cNvSpPr>
                <a:spLocks/>
              </p:cNvSpPr>
              <p:nvPr/>
            </p:nvSpPr>
            <p:spPr bwMode="auto">
              <a:xfrm>
                <a:off x="3467" y="1844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15"/>
                      <a:pt x="992" y="30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" name="Freeform 86"/>
              <p:cNvSpPr>
                <a:spLocks/>
              </p:cNvSpPr>
              <p:nvPr/>
            </p:nvSpPr>
            <p:spPr bwMode="auto">
              <a:xfrm>
                <a:off x="3467" y="1865"/>
                <a:ext cx="231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9" y="24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02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7" y="8"/>
                      <a:pt x="998" y="16"/>
                      <a:pt x="999" y="24"/>
                    </a:cubicBezTo>
                    <a:cubicBezTo>
                      <a:pt x="1000" y="31"/>
                      <a:pt x="1001" y="38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" name="Freeform 87"/>
              <p:cNvSpPr>
                <a:spLocks/>
              </p:cNvSpPr>
              <p:nvPr/>
            </p:nvSpPr>
            <p:spPr bwMode="auto">
              <a:xfrm>
                <a:off x="3467" y="1885"/>
                <a:ext cx="236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2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23" h="44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14" y="15"/>
                      <a:pt x="1018" y="30"/>
                      <a:pt x="102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" name="Freeform 88"/>
              <p:cNvSpPr>
                <a:spLocks/>
              </p:cNvSpPr>
              <p:nvPr/>
            </p:nvSpPr>
            <p:spPr bwMode="auto">
              <a:xfrm>
                <a:off x="3467" y="1895"/>
                <a:ext cx="23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34" y="29"/>
                  </a:cxn>
                  <a:cxn ang="0">
                    <a:pos x="0" y="29"/>
                  </a:cxn>
                  <a:cxn ang="0">
                    <a:pos x="0" y="0"/>
                  </a:cxn>
                </a:cxnLst>
                <a:rect l="0" t="0" r="r" b="b"/>
                <a:pathLst>
                  <a:path w="1034" h="29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26" y="10"/>
                      <a:pt x="1030" y="20"/>
                      <a:pt x="1034" y="29"/>
                    </a:cubicBez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" name="Freeform 89"/>
              <p:cNvSpPr>
                <a:spLocks/>
              </p:cNvSpPr>
              <p:nvPr/>
            </p:nvSpPr>
            <p:spPr bwMode="auto">
              <a:xfrm>
                <a:off x="3212" y="1756"/>
                <a:ext cx="510" cy="163"/>
              </a:xfrm>
              <a:custGeom>
                <a:avLst/>
                <a:gdLst/>
                <a:ahLst/>
                <a:cxnLst>
                  <a:cxn ang="0">
                    <a:pos x="2216" y="707"/>
                  </a:cxn>
                  <a:cxn ang="0">
                    <a:pos x="138" y="707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20"/>
                  </a:cxn>
                  <a:cxn ang="0">
                    <a:pos x="138" y="0"/>
                  </a:cxn>
                  <a:cxn ang="0">
                    <a:pos x="2216" y="0"/>
                  </a:cxn>
                  <a:cxn ang="0">
                    <a:pos x="2216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8"/>
                  </a:cxn>
                  <a:cxn ang="0">
                    <a:pos x="138" y="631"/>
                  </a:cxn>
                  <a:cxn ang="0">
                    <a:pos x="2216" y="631"/>
                  </a:cxn>
                  <a:cxn ang="0">
                    <a:pos x="2216" y="707"/>
                  </a:cxn>
                </a:cxnLst>
                <a:rect l="0" t="0" r="r" b="b"/>
                <a:pathLst>
                  <a:path w="2216" h="707">
                    <a:moveTo>
                      <a:pt x="2216" y="707"/>
                    </a:moveTo>
                    <a:lnTo>
                      <a:pt x="138" y="707"/>
                    </a:lnTo>
                    <a:cubicBezTo>
                      <a:pt x="67" y="707"/>
                      <a:pt x="24" y="611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3"/>
                      <a:pt x="8" y="220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2216" y="0"/>
                    </a:lnTo>
                    <a:lnTo>
                      <a:pt x="2216" y="75"/>
                    </a:lnTo>
                    <a:lnTo>
                      <a:pt x="138" y="75"/>
                    </a:lnTo>
                    <a:cubicBezTo>
                      <a:pt x="113" y="75"/>
                      <a:pt x="94" y="143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7"/>
                      <a:pt x="78" y="439"/>
                      <a:pt x="83" y="478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2216" y="631"/>
                    </a:lnTo>
                    <a:lnTo>
                      <a:pt x="2216" y="707"/>
                    </a:ln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" name="Freeform 90"/>
              <p:cNvSpPr>
                <a:spLocks/>
              </p:cNvSpPr>
              <p:nvPr/>
            </p:nvSpPr>
            <p:spPr bwMode="auto">
              <a:xfrm>
                <a:off x="3212" y="1756"/>
                <a:ext cx="255" cy="163"/>
              </a:xfrm>
              <a:custGeom>
                <a:avLst/>
                <a:gdLst/>
                <a:ahLst/>
                <a:cxnLst>
                  <a:cxn ang="0">
                    <a:pos x="1108" y="707"/>
                  </a:cxn>
                  <a:cxn ang="0">
                    <a:pos x="138" y="707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20"/>
                  </a:cxn>
                  <a:cxn ang="0">
                    <a:pos x="138" y="0"/>
                  </a:cxn>
                  <a:cxn ang="0">
                    <a:pos x="1108" y="0"/>
                  </a:cxn>
                  <a:cxn ang="0">
                    <a:pos x="1108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8"/>
                  </a:cxn>
                  <a:cxn ang="0">
                    <a:pos x="138" y="631"/>
                  </a:cxn>
                  <a:cxn ang="0">
                    <a:pos x="1108" y="631"/>
                  </a:cxn>
                  <a:cxn ang="0">
                    <a:pos x="1108" y="707"/>
                  </a:cxn>
                </a:cxnLst>
                <a:rect l="0" t="0" r="r" b="b"/>
                <a:pathLst>
                  <a:path w="1108" h="707">
                    <a:moveTo>
                      <a:pt x="1108" y="707"/>
                    </a:moveTo>
                    <a:lnTo>
                      <a:pt x="138" y="707"/>
                    </a:lnTo>
                    <a:cubicBezTo>
                      <a:pt x="67" y="707"/>
                      <a:pt x="24" y="611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3"/>
                      <a:pt x="8" y="220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1108" y="0"/>
                    </a:lnTo>
                    <a:lnTo>
                      <a:pt x="1108" y="75"/>
                    </a:lnTo>
                    <a:lnTo>
                      <a:pt x="138" y="75"/>
                    </a:lnTo>
                    <a:cubicBezTo>
                      <a:pt x="113" y="75"/>
                      <a:pt x="94" y="143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7"/>
                      <a:pt x="78" y="439"/>
                      <a:pt x="83" y="478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1108" y="631"/>
                    </a:lnTo>
                    <a:lnTo>
                      <a:pt x="1108" y="707"/>
                    </a:ln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" name="Freeform 91"/>
              <p:cNvSpPr>
                <a:spLocks/>
              </p:cNvSpPr>
              <p:nvPr/>
            </p:nvSpPr>
            <p:spPr bwMode="auto">
              <a:xfrm>
                <a:off x="3245" y="2299"/>
                <a:ext cx="583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6"/>
                  </a:cxn>
                  <a:cxn ang="0">
                    <a:pos x="2529" y="196"/>
                  </a:cxn>
                  <a:cxn ang="0">
                    <a:pos x="1711" y="196"/>
                  </a:cxn>
                  <a:cxn ang="0">
                    <a:pos x="1711" y="223"/>
                  </a:cxn>
                  <a:cxn ang="0">
                    <a:pos x="1711" y="250"/>
                  </a:cxn>
                  <a:cxn ang="0">
                    <a:pos x="1711" y="277"/>
                  </a:cxn>
                  <a:cxn ang="0">
                    <a:pos x="1711" y="303"/>
                  </a:cxn>
                  <a:cxn ang="0">
                    <a:pos x="1711" y="330"/>
                  </a:cxn>
                  <a:cxn ang="0">
                    <a:pos x="1711" y="357"/>
                  </a:cxn>
                  <a:cxn ang="0">
                    <a:pos x="1711" y="384"/>
                  </a:cxn>
                  <a:cxn ang="0">
                    <a:pos x="1711" y="410"/>
                  </a:cxn>
                  <a:cxn ang="0">
                    <a:pos x="1711" y="437"/>
                  </a:cxn>
                  <a:cxn ang="0">
                    <a:pos x="1711" y="464"/>
                  </a:cxn>
                  <a:cxn ang="0">
                    <a:pos x="1711" y="490"/>
                  </a:cxn>
                  <a:cxn ang="0">
                    <a:pos x="1711" y="517"/>
                  </a:cxn>
                  <a:cxn ang="0">
                    <a:pos x="1711" y="533"/>
                  </a:cxn>
                  <a:cxn ang="0">
                    <a:pos x="1657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6"/>
                      <a:pt x="2529" y="36"/>
                    </a:cubicBezTo>
                    <a:lnTo>
                      <a:pt x="2529" y="196"/>
                    </a:lnTo>
                    <a:lnTo>
                      <a:pt x="1711" y="196"/>
                    </a:lnTo>
                    <a:lnTo>
                      <a:pt x="1711" y="223"/>
                    </a:lnTo>
                    <a:lnTo>
                      <a:pt x="1711" y="250"/>
                    </a:lnTo>
                    <a:lnTo>
                      <a:pt x="1711" y="277"/>
                    </a:lnTo>
                    <a:lnTo>
                      <a:pt x="1711" y="303"/>
                    </a:lnTo>
                    <a:lnTo>
                      <a:pt x="1711" y="330"/>
                    </a:lnTo>
                    <a:lnTo>
                      <a:pt x="1711" y="357"/>
                    </a:lnTo>
                    <a:lnTo>
                      <a:pt x="1711" y="384"/>
                    </a:lnTo>
                    <a:lnTo>
                      <a:pt x="1711" y="410"/>
                    </a:lnTo>
                    <a:lnTo>
                      <a:pt x="1711" y="437"/>
                    </a:lnTo>
                    <a:lnTo>
                      <a:pt x="1711" y="464"/>
                    </a:lnTo>
                    <a:lnTo>
                      <a:pt x="1711" y="490"/>
                    </a:lnTo>
                    <a:lnTo>
                      <a:pt x="1711" y="517"/>
                    </a:lnTo>
                    <a:lnTo>
                      <a:pt x="1711" y="533"/>
                    </a:lnTo>
                    <a:lnTo>
                      <a:pt x="1657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" name="Freeform 92"/>
              <p:cNvSpPr>
                <a:spLocks/>
              </p:cNvSpPr>
              <p:nvPr/>
            </p:nvSpPr>
            <p:spPr bwMode="auto">
              <a:xfrm>
                <a:off x="3245" y="2299"/>
                <a:ext cx="291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" name="Rectangle 93"/>
              <p:cNvSpPr>
                <a:spLocks noChangeArrowheads="1"/>
              </p:cNvSpPr>
              <p:nvPr/>
            </p:nvSpPr>
            <p:spPr bwMode="auto">
              <a:xfrm>
                <a:off x="3730" y="2306"/>
                <a:ext cx="49" cy="3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" name="Rectangle 94"/>
              <p:cNvSpPr>
                <a:spLocks noChangeArrowheads="1"/>
              </p:cNvSpPr>
              <p:nvPr/>
            </p:nvSpPr>
            <p:spPr bwMode="auto">
              <a:xfrm>
                <a:off x="3303" y="2306"/>
                <a:ext cx="49" cy="10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Rectangle 95"/>
              <p:cNvSpPr>
                <a:spLocks noChangeArrowheads="1"/>
              </p:cNvSpPr>
              <p:nvPr/>
            </p:nvSpPr>
            <p:spPr bwMode="auto">
              <a:xfrm>
                <a:off x="3712" y="2306"/>
                <a:ext cx="12" cy="3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Rectangle 96"/>
              <p:cNvSpPr>
                <a:spLocks noChangeArrowheads="1"/>
              </p:cNvSpPr>
              <p:nvPr/>
            </p:nvSpPr>
            <p:spPr bwMode="auto">
              <a:xfrm>
                <a:off x="3285" y="2306"/>
                <a:ext cx="11" cy="109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Freeform 97"/>
              <p:cNvSpPr>
                <a:spLocks/>
              </p:cNvSpPr>
              <p:nvPr/>
            </p:nvSpPr>
            <p:spPr bwMode="auto">
              <a:xfrm>
                <a:off x="3210" y="2176"/>
                <a:ext cx="583" cy="123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2494" y="0"/>
                  </a:cxn>
                  <a:cxn ang="0">
                    <a:pos x="2530" y="36"/>
                  </a:cxn>
                  <a:cxn ang="0">
                    <a:pos x="2530" y="496"/>
                  </a:cxn>
                  <a:cxn ang="0">
                    <a:pos x="2494" y="533"/>
                  </a:cxn>
                  <a:cxn ang="0">
                    <a:pos x="37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7" y="0"/>
                  </a:cxn>
                </a:cxnLst>
                <a:rect l="0" t="0" r="r" b="b"/>
                <a:pathLst>
                  <a:path w="2530" h="533">
                    <a:moveTo>
                      <a:pt x="37" y="0"/>
                    </a:moveTo>
                    <a:lnTo>
                      <a:pt x="2494" y="0"/>
                    </a:lnTo>
                    <a:cubicBezTo>
                      <a:pt x="2514" y="0"/>
                      <a:pt x="2530" y="16"/>
                      <a:pt x="2530" y="36"/>
                    </a:cubicBezTo>
                    <a:lnTo>
                      <a:pt x="2530" y="496"/>
                    </a:lnTo>
                    <a:cubicBezTo>
                      <a:pt x="2530" y="516"/>
                      <a:pt x="2514" y="533"/>
                      <a:pt x="2494" y="533"/>
                    </a:cubicBezTo>
                    <a:lnTo>
                      <a:pt x="37" y="533"/>
                    </a:lnTo>
                    <a:cubicBezTo>
                      <a:pt x="17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Freeform 98"/>
              <p:cNvSpPr>
                <a:spLocks/>
              </p:cNvSpPr>
              <p:nvPr/>
            </p:nvSpPr>
            <p:spPr bwMode="auto">
              <a:xfrm>
                <a:off x="3210" y="2176"/>
                <a:ext cx="291" cy="123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1265" y="0"/>
                  </a:cxn>
                  <a:cxn ang="0">
                    <a:pos x="1265" y="533"/>
                  </a:cxn>
                  <a:cxn ang="0">
                    <a:pos x="37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7" y="0"/>
                  </a:cxn>
                </a:cxnLst>
                <a:rect l="0" t="0" r="r" b="b"/>
                <a:pathLst>
                  <a:path w="1265" h="533">
                    <a:moveTo>
                      <a:pt x="37" y="0"/>
                    </a:moveTo>
                    <a:lnTo>
                      <a:pt x="1265" y="0"/>
                    </a:lnTo>
                    <a:lnTo>
                      <a:pt x="1265" y="533"/>
                    </a:lnTo>
                    <a:lnTo>
                      <a:pt x="37" y="533"/>
                    </a:lnTo>
                    <a:cubicBezTo>
                      <a:pt x="17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" name="Rectangle 99"/>
              <p:cNvSpPr>
                <a:spLocks noChangeArrowheads="1"/>
              </p:cNvSpPr>
              <p:nvPr/>
            </p:nvSpPr>
            <p:spPr bwMode="auto">
              <a:xfrm>
                <a:off x="3695" y="2183"/>
                <a:ext cx="49" cy="10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Rectangle 100"/>
              <p:cNvSpPr>
                <a:spLocks noChangeArrowheads="1"/>
              </p:cNvSpPr>
              <p:nvPr/>
            </p:nvSpPr>
            <p:spPr bwMode="auto">
              <a:xfrm>
                <a:off x="3268" y="2183"/>
                <a:ext cx="49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" name="Rectangle 101"/>
              <p:cNvSpPr>
                <a:spLocks noChangeArrowheads="1"/>
              </p:cNvSpPr>
              <p:nvPr/>
            </p:nvSpPr>
            <p:spPr bwMode="auto">
              <a:xfrm>
                <a:off x="3677" y="2183"/>
                <a:ext cx="12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" name="Rectangle 102"/>
              <p:cNvSpPr>
                <a:spLocks noChangeArrowheads="1"/>
              </p:cNvSpPr>
              <p:nvPr/>
            </p:nvSpPr>
            <p:spPr bwMode="auto">
              <a:xfrm>
                <a:off x="3249" y="2183"/>
                <a:ext cx="12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" name="Freeform 103"/>
              <p:cNvSpPr>
                <a:spLocks/>
              </p:cNvSpPr>
              <p:nvPr/>
            </p:nvSpPr>
            <p:spPr bwMode="auto">
              <a:xfrm>
                <a:off x="3245" y="2053"/>
                <a:ext cx="583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6"/>
                  </a:cxn>
                  <a:cxn ang="0">
                    <a:pos x="2529" y="496"/>
                  </a:cxn>
                  <a:cxn ang="0">
                    <a:pos x="2493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6"/>
                      <a:pt x="2529" y="36"/>
                    </a:cubicBezTo>
                    <a:lnTo>
                      <a:pt x="2529" y="496"/>
                    </a:lnTo>
                    <a:cubicBezTo>
                      <a:pt x="2529" y="516"/>
                      <a:pt x="2513" y="533"/>
                      <a:pt x="2493" y="533"/>
                    </a:cubicBez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EF75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" name="Freeform 104"/>
              <p:cNvSpPr>
                <a:spLocks/>
              </p:cNvSpPr>
              <p:nvPr/>
            </p:nvSpPr>
            <p:spPr bwMode="auto">
              <a:xfrm>
                <a:off x="3245" y="2053"/>
                <a:ext cx="291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FF97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" name="Rectangle 105"/>
              <p:cNvSpPr>
                <a:spLocks noChangeArrowheads="1"/>
              </p:cNvSpPr>
              <p:nvPr/>
            </p:nvSpPr>
            <p:spPr bwMode="auto">
              <a:xfrm>
                <a:off x="3730" y="2060"/>
                <a:ext cx="49" cy="10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" name="Rectangle 106"/>
              <p:cNvSpPr>
                <a:spLocks noChangeArrowheads="1"/>
              </p:cNvSpPr>
              <p:nvPr/>
            </p:nvSpPr>
            <p:spPr bwMode="auto">
              <a:xfrm>
                <a:off x="3303" y="2060"/>
                <a:ext cx="49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" name="Rectangle 107"/>
              <p:cNvSpPr>
                <a:spLocks noChangeArrowheads="1"/>
              </p:cNvSpPr>
              <p:nvPr/>
            </p:nvSpPr>
            <p:spPr bwMode="auto">
              <a:xfrm>
                <a:off x="3712" y="2060"/>
                <a:ext cx="12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" name="Rectangle 108"/>
              <p:cNvSpPr>
                <a:spLocks noChangeArrowheads="1"/>
              </p:cNvSpPr>
              <p:nvPr/>
            </p:nvSpPr>
            <p:spPr bwMode="auto">
              <a:xfrm>
                <a:off x="3285" y="2060"/>
                <a:ext cx="11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" name="Freeform 109"/>
              <p:cNvSpPr>
                <a:spLocks/>
              </p:cNvSpPr>
              <p:nvPr/>
            </p:nvSpPr>
            <p:spPr bwMode="auto">
              <a:xfrm>
                <a:off x="3172" y="2422"/>
                <a:ext cx="498" cy="14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975" y="0"/>
                  </a:cxn>
                  <a:cxn ang="0">
                    <a:pos x="1975" y="74"/>
                  </a:cxn>
                  <a:cxn ang="0">
                    <a:pos x="2029" y="74"/>
                  </a:cxn>
                  <a:cxn ang="0">
                    <a:pos x="2163" y="74"/>
                  </a:cxn>
                  <a:cxn ang="0">
                    <a:pos x="2048" y="254"/>
                  </a:cxn>
                  <a:cxn ang="0">
                    <a:pos x="2042" y="358"/>
                  </a:cxn>
                  <a:cxn ang="0">
                    <a:pos x="2048" y="461"/>
                  </a:cxn>
                  <a:cxn ang="0">
                    <a:pos x="2107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2163" h="617">
                    <a:moveTo>
                      <a:pt x="42" y="0"/>
                    </a:moveTo>
                    <a:lnTo>
                      <a:pt x="1975" y="0"/>
                    </a:lnTo>
                    <a:lnTo>
                      <a:pt x="1975" y="74"/>
                    </a:lnTo>
                    <a:lnTo>
                      <a:pt x="2029" y="74"/>
                    </a:lnTo>
                    <a:lnTo>
                      <a:pt x="2163" y="74"/>
                    </a:lnTo>
                    <a:cubicBezTo>
                      <a:pt x="2098" y="74"/>
                      <a:pt x="2061" y="153"/>
                      <a:pt x="2048" y="254"/>
                    </a:cubicBezTo>
                    <a:cubicBezTo>
                      <a:pt x="2044" y="288"/>
                      <a:pt x="2042" y="323"/>
                      <a:pt x="2042" y="358"/>
                    </a:cubicBezTo>
                    <a:cubicBezTo>
                      <a:pt x="2042" y="392"/>
                      <a:pt x="2044" y="428"/>
                      <a:pt x="2048" y="461"/>
                    </a:cubicBezTo>
                    <a:cubicBezTo>
                      <a:pt x="2057" y="528"/>
                      <a:pt x="2076" y="586"/>
                      <a:pt x="2107" y="617"/>
                    </a:cubicBez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" name="Freeform 110"/>
              <p:cNvSpPr>
                <a:spLocks/>
              </p:cNvSpPr>
              <p:nvPr/>
            </p:nvSpPr>
            <p:spPr bwMode="auto">
              <a:xfrm>
                <a:off x="3172" y="2422"/>
                <a:ext cx="337" cy="14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465" y="0"/>
                  </a:cxn>
                  <a:cxn ang="0">
                    <a:pos x="1465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1465" h="617">
                    <a:moveTo>
                      <a:pt x="42" y="0"/>
                    </a:moveTo>
                    <a:lnTo>
                      <a:pt x="1465" y="0"/>
                    </a:lnTo>
                    <a:lnTo>
                      <a:pt x="1465" y="617"/>
                    </a:ln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" name="Rectangle 111"/>
              <p:cNvSpPr>
                <a:spLocks noChangeArrowheads="1"/>
              </p:cNvSpPr>
              <p:nvPr/>
            </p:nvSpPr>
            <p:spPr bwMode="auto">
              <a:xfrm>
                <a:off x="3239" y="2431"/>
                <a:ext cx="56" cy="125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" name="Rectangle 112"/>
              <p:cNvSpPr>
                <a:spLocks noChangeArrowheads="1"/>
              </p:cNvSpPr>
              <p:nvPr/>
            </p:nvSpPr>
            <p:spPr bwMode="auto">
              <a:xfrm>
                <a:off x="3218" y="2431"/>
                <a:ext cx="13" cy="125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" name="Freeform 113"/>
              <p:cNvSpPr>
                <a:spLocks/>
              </p:cNvSpPr>
              <p:nvPr/>
            </p:nvSpPr>
            <p:spPr bwMode="auto">
              <a:xfrm>
                <a:off x="3509" y="2459"/>
                <a:ext cx="140" cy="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6" y="0"/>
                  </a:cxn>
                  <a:cxn ang="0">
                    <a:pos x="583" y="95"/>
                  </a:cxn>
                  <a:cxn ang="0">
                    <a:pos x="577" y="199"/>
                  </a:cxn>
                  <a:cxn ang="0">
                    <a:pos x="583" y="298"/>
                  </a:cxn>
                  <a:cxn ang="0">
                    <a:pos x="0" y="298"/>
                  </a:cxn>
                  <a:cxn ang="0">
                    <a:pos x="0" y="0"/>
                  </a:cxn>
                </a:cxnLst>
                <a:rect l="0" t="0" r="r" b="b"/>
                <a:pathLst>
                  <a:path w="606" h="298">
                    <a:moveTo>
                      <a:pt x="0" y="0"/>
                    </a:moveTo>
                    <a:lnTo>
                      <a:pt x="606" y="0"/>
                    </a:lnTo>
                    <a:cubicBezTo>
                      <a:pt x="595" y="28"/>
                      <a:pt x="588" y="60"/>
                      <a:pt x="583" y="95"/>
                    </a:cubicBezTo>
                    <a:cubicBezTo>
                      <a:pt x="579" y="129"/>
                      <a:pt x="577" y="164"/>
                      <a:pt x="577" y="199"/>
                    </a:cubicBezTo>
                    <a:cubicBezTo>
                      <a:pt x="577" y="232"/>
                      <a:pt x="579" y="266"/>
                      <a:pt x="583" y="298"/>
                    </a:cubicBezTo>
                    <a:lnTo>
                      <a:pt x="0" y="2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" name="Rectangle 114"/>
              <p:cNvSpPr>
                <a:spLocks noChangeArrowheads="1"/>
              </p:cNvSpPr>
              <p:nvPr/>
            </p:nvSpPr>
            <p:spPr bwMode="auto">
              <a:xfrm>
                <a:off x="3333" y="2459"/>
                <a:ext cx="176" cy="6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" name="Rectangle 115"/>
              <p:cNvSpPr>
                <a:spLocks noChangeArrowheads="1"/>
              </p:cNvSpPr>
              <p:nvPr/>
            </p:nvSpPr>
            <p:spPr bwMode="auto">
              <a:xfrm>
                <a:off x="3536" y="2090"/>
                <a:ext cx="127" cy="4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" name="Rectangle 116"/>
              <p:cNvSpPr>
                <a:spLocks noChangeArrowheads="1"/>
              </p:cNvSpPr>
              <p:nvPr/>
            </p:nvSpPr>
            <p:spPr bwMode="auto">
              <a:xfrm>
                <a:off x="3410" y="2090"/>
                <a:ext cx="126" cy="49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" name="Rectangle 117"/>
              <p:cNvSpPr>
                <a:spLocks noChangeArrowheads="1"/>
              </p:cNvSpPr>
              <p:nvPr/>
            </p:nvSpPr>
            <p:spPr bwMode="auto">
              <a:xfrm>
                <a:off x="3501" y="2213"/>
                <a:ext cx="127" cy="4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" name="Rectangle 118"/>
              <p:cNvSpPr>
                <a:spLocks noChangeArrowheads="1"/>
              </p:cNvSpPr>
              <p:nvPr/>
            </p:nvSpPr>
            <p:spPr bwMode="auto">
              <a:xfrm>
                <a:off x="3375" y="2213"/>
                <a:ext cx="126" cy="49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" name="Rectangle 119"/>
              <p:cNvSpPr>
                <a:spLocks noChangeArrowheads="1"/>
              </p:cNvSpPr>
              <p:nvPr/>
            </p:nvSpPr>
            <p:spPr bwMode="auto">
              <a:xfrm>
                <a:off x="3649" y="2460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" name="Rectangle 120"/>
              <p:cNvSpPr>
                <a:spLocks noChangeArrowheads="1"/>
              </p:cNvSpPr>
              <p:nvPr/>
            </p:nvSpPr>
            <p:spPr bwMode="auto">
              <a:xfrm>
                <a:off x="3649" y="2474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" name="Rectangle 121"/>
              <p:cNvSpPr>
                <a:spLocks noChangeArrowheads="1"/>
              </p:cNvSpPr>
              <p:nvPr/>
            </p:nvSpPr>
            <p:spPr bwMode="auto">
              <a:xfrm>
                <a:off x="3649" y="2488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" name="Rectangle 122"/>
              <p:cNvSpPr>
                <a:spLocks noChangeArrowheads="1"/>
              </p:cNvSpPr>
              <p:nvPr/>
            </p:nvSpPr>
            <p:spPr bwMode="auto">
              <a:xfrm>
                <a:off x="3649" y="2503"/>
                <a:ext cx="319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" name="Rectangle 123"/>
              <p:cNvSpPr>
                <a:spLocks noChangeArrowheads="1"/>
              </p:cNvSpPr>
              <p:nvPr/>
            </p:nvSpPr>
            <p:spPr bwMode="auto">
              <a:xfrm>
                <a:off x="3649" y="2517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" name="Rectangle 124"/>
              <p:cNvSpPr>
                <a:spLocks noChangeArrowheads="1"/>
              </p:cNvSpPr>
              <p:nvPr/>
            </p:nvSpPr>
            <p:spPr bwMode="auto">
              <a:xfrm>
                <a:off x="3649" y="2531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" name="Rectangle 125"/>
              <p:cNvSpPr>
                <a:spLocks noChangeArrowheads="1"/>
              </p:cNvSpPr>
              <p:nvPr/>
            </p:nvSpPr>
            <p:spPr bwMode="auto">
              <a:xfrm>
                <a:off x="3649" y="2467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" name="Rectangle 126"/>
              <p:cNvSpPr>
                <a:spLocks noChangeArrowheads="1"/>
              </p:cNvSpPr>
              <p:nvPr/>
            </p:nvSpPr>
            <p:spPr bwMode="auto">
              <a:xfrm>
                <a:off x="3649" y="2481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" name="Rectangle 127"/>
              <p:cNvSpPr>
                <a:spLocks noChangeArrowheads="1"/>
              </p:cNvSpPr>
              <p:nvPr/>
            </p:nvSpPr>
            <p:spPr bwMode="auto">
              <a:xfrm>
                <a:off x="3649" y="2495"/>
                <a:ext cx="319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" name="Rectangle 128"/>
              <p:cNvSpPr>
                <a:spLocks noChangeArrowheads="1"/>
              </p:cNvSpPr>
              <p:nvPr/>
            </p:nvSpPr>
            <p:spPr bwMode="auto">
              <a:xfrm>
                <a:off x="3649" y="2509"/>
                <a:ext cx="319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" name="Rectangle 129"/>
              <p:cNvSpPr>
                <a:spLocks noChangeArrowheads="1"/>
              </p:cNvSpPr>
              <p:nvPr/>
            </p:nvSpPr>
            <p:spPr bwMode="auto">
              <a:xfrm>
                <a:off x="3649" y="2524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" name="Rectangle 130"/>
              <p:cNvSpPr>
                <a:spLocks noChangeArrowheads="1"/>
              </p:cNvSpPr>
              <p:nvPr/>
            </p:nvSpPr>
            <p:spPr bwMode="auto">
              <a:xfrm>
                <a:off x="3649" y="2538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" name="Rectangle 131"/>
              <p:cNvSpPr>
                <a:spLocks noChangeArrowheads="1"/>
              </p:cNvSpPr>
              <p:nvPr/>
            </p:nvSpPr>
            <p:spPr bwMode="auto">
              <a:xfrm>
                <a:off x="3649" y="2545"/>
                <a:ext cx="319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" name="Freeform 132"/>
              <p:cNvSpPr>
                <a:spLocks/>
              </p:cNvSpPr>
              <p:nvPr/>
            </p:nvSpPr>
            <p:spPr bwMode="auto">
              <a:xfrm>
                <a:off x="3968" y="2460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68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77" h="30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4" y="9"/>
                      <a:pt x="1370" y="20"/>
                      <a:pt x="1368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8" name="Freeform 133"/>
              <p:cNvSpPr>
                <a:spLocks/>
              </p:cNvSpPr>
              <p:nvPr/>
            </p:nvSpPr>
            <p:spPr bwMode="auto">
              <a:xfrm>
                <a:off x="3968" y="2474"/>
                <a:ext cx="313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1" y="0"/>
                  </a:cxn>
                  <a:cxn ang="0">
                    <a:pos x="1356" y="29"/>
                  </a:cxn>
                  <a:cxn ang="0">
                    <a:pos x="135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1" h="31">
                    <a:moveTo>
                      <a:pt x="0" y="0"/>
                    </a:moveTo>
                    <a:lnTo>
                      <a:pt x="1361" y="0"/>
                    </a:lnTo>
                    <a:cubicBezTo>
                      <a:pt x="1359" y="10"/>
                      <a:pt x="1358" y="19"/>
                      <a:pt x="1356" y="29"/>
                    </a:cubicBezTo>
                    <a:lnTo>
                      <a:pt x="1356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9" name="Freeform 134"/>
              <p:cNvSpPr>
                <a:spLocks/>
              </p:cNvSpPr>
              <p:nvPr/>
            </p:nvSpPr>
            <p:spPr bwMode="auto">
              <a:xfrm>
                <a:off x="3968" y="2488"/>
                <a:ext cx="311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3" y="0"/>
                  </a:cxn>
                  <a:cxn ang="0">
                    <a:pos x="135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3" h="31">
                    <a:moveTo>
                      <a:pt x="0" y="0"/>
                    </a:moveTo>
                    <a:lnTo>
                      <a:pt x="1353" y="0"/>
                    </a:lnTo>
                    <a:cubicBezTo>
                      <a:pt x="1352" y="10"/>
                      <a:pt x="1351" y="21"/>
                      <a:pt x="135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0" name="Freeform 135"/>
              <p:cNvSpPr>
                <a:spLocks/>
              </p:cNvSpPr>
              <p:nvPr/>
            </p:nvSpPr>
            <p:spPr bwMode="auto">
              <a:xfrm>
                <a:off x="3968" y="2503"/>
                <a:ext cx="311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0" y="10"/>
                  </a:cxn>
                  <a:cxn ang="0">
                    <a:pos x="1350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0" h="30">
                    <a:moveTo>
                      <a:pt x="0" y="0"/>
                    </a:moveTo>
                    <a:lnTo>
                      <a:pt x="1350" y="0"/>
                    </a:lnTo>
                    <a:lnTo>
                      <a:pt x="1350" y="10"/>
                    </a:lnTo>
                    <a:cubicBezTo>
                      <a:pt x="1350" y="17"/>
                      <a:pt x="1350" y="23"/>
                      <a:pt x="1350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1" name="Freeform 136"/>
              <p:cNvSpPr>
                <a:spLocks/>
              </p:cNvSpPr>
              <p:nvPr/>
            </p:nvSpPr>
            <p:spPr bwMode="auto">
              <a:xfrm>
                <a:off x="3968" y="2517"/>
                <a:ext cx="31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4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4" h="30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2" y="10"/>
                      <a:pt x="1353" y="20"/>
                      <a:pt x="1354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2" name="Freeform 137"/>
              <p:cNvSpPr>
                <a:spLocks/>
              </p:cNvSpPr>
              <p:nvPr/>
            </p:nvSpPr>
            <p:spPr bwMode="auto">
              <a:xfrm>
                <a:off x="3968" y="2531"/>
                <a:ext cx="31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8" y="0"/>
                  </a:cxn>
                  <a:cxn ang="0">
                    <a:pos x="136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3" h="31">
                    <a:moveTo>
                      <a:pt x="0" y="0"/>
                    </a:moveTo>
                    <a:lnTo>
                      <a:pt x="1358" y="0"/>
                    </a:lnTo>
                    <a:cubicBezTo>
                      <a:pt x="1359" y="11"/>
                      <a:pt x="1361" y="21"/>
                      <a:pt x="136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3" name="Freeform 138"/>
              <p:cNvSpPr>
                <a:spLocks/>
              </p:cNvSpPr>
              <p:nvPr/>
            </p:nvSpPr>
            <p:spPr bwMode="auto">
              <a:xfrm>
                <a:off x="3968" y="2467"/>
                <a:ext cx="31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8" y="0"/>
                  </a:cxn>
                  <a:cxn ang="0">
                    <a:pos x="136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8" h="31">
                    <a:moveTo>
                      <a:pt x="0" y="0"/>
                    </a:moveTo>
                    <a:lnTo>
                      <a:pt x="1368" y="0"/>
                    </a:lnTo>
                    <a:cubicBezTo>
                      <a:pt x="1365" y="10"/>
                      <a:pt x="1363" y="20"/>
                      <a:pt x="136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4" name="Freeform 139"/>
              <p:cNvSpPr>
                <a:spLocks/>
              </p:cNvSpPr>
              <p:nvPr/>
            </p:nvSpPr>
            <p:spPr bwMode="auto">
              <a:xfrm>
                <a:off x="3968" y="2481"/>
                <a:ext cx="31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6" y="0"/>
                  </a:cxn>
                  <a:cxn ang="0">
                    <a:pos x="1353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6" h="30">
                    <a:moveTo>
                      <a:pt x="0" y="0"/>
                    </a:moveTo>
                    <a:lnTo>
                      <a:pt x="1356" y="0"/>
                    </a:lnTo>
                    <a:cubicBezTo>
                      <a:pt x="1355" y="10"/>
                      <a:pt x="1354" y="20"/>
                      <a:pt x="1353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5" name="Freeform 140"/>
              <p:cNvSpPr>
                <a:spLocks/>
              </p:cNvSpPr>
              <p:nvPr/>
            </p:nvSpPr>
            <p:spPr bwMode="auto">
              <a:xfrm>
                <a:off x="3968" y="2495"/>
                <a:ext cx="31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1" h="31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0" y="10"/>
                      <a:pt x="1350" y="20"/>
                      <a:pt x="1350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6" name="Freeform 141"/>
              <p:cNvSpPr>
                <a:spLocks/>
              </p:cNvSpPr>
              <p:nvPr/>
            </p:nvSpPr>
            <p:spPr bwMode="auto">
              <a:xfrm>
                <a:off x="3968" y="2509"/>
                <a:ext cx="31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1" h="31">
                    <a:moveTo>
                      <a:pt x="0" y="0"/>
                    </a:moveTo>
                    <a:lnTo>
                      <a:pt x="1350" y="0"/>
                    </a:lnTo>
                    <a:cubicBezTo>
                      <a:pt x="1350" y="10"/>
                      <a:pt x="1351" y="21"/>
                      <a:pt x="135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7" name="Freeform 142"/>
              <p:cNvSpPr>
                <a:spLocks/>
              </p:cNvSpPr>
              <p:nvPr/>
            </p:nvSpPr>
            <p:spPr bwMode="auto">
              <a:xfrm>
                <a:off x="3968" y="2524"/>
                <a:ext cx="313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4" y="0"/>
                  </a:cxn>
                  <a:cxn ang="0">
                    <a:pos x="1356" y="22"/>
                  </a:cxn>
                  <a:cxn ang="0">
                    <a:pos x="1358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8" h="31">
                    <a:moveTo>
                      <a:pt x="0" y="0"/>
                    </a:moveTo>
                    <a:lnTo>
                      <a:pt x="1354" y="0"/>
                    </a:lnTo>
                    <a:cubicBezTo>
                      <a:pt x="1355" y="8"/>
                      <a:pt x="1355" y="15"/>
                      <a:pt x="1356" y="22"/>
                    </a:cubicBezTo>
                    <a:lnTo>
                      <a:pt x="1358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8" name="Freeform 143"/>
              <p:cNvSpPr>
                <a:spLocks/>
              </p:cNvSpPr>
              <p:nvPr/>
            </p:nvSpPr>
            <p:spPr bwMode="auto">
              <a:xfrm>
                <a:off x="3968" y="2538"/>
                <a:ext cx="31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3" y="0"/>
                  </a:cxn>
                  <a:cxn ang="0">
                    <a:pos x="1370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70" h="30">
                    <a:moveTo>
                      <a:pt x="0" y="0"/>
                    </a:moveTo>
                    <a:lnTo>
                      <a:pt x="1363" y="0"/>
                    </a:lnTo>
                    <a:cubicBezTo>
                      <a:pt x="1365" y="10"/>
                      <a:pt x="1368" y="21"/>
                      <a:pt x="1370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9" name="Freeform 144"/>
              <p:cNvSpPr>
                <a:spLocks/>
              </p:cNvSpPr>
              <p:nvPr/>
            </p:nvSpPr>
            <p:spPr bwMode="auto">
              <a:xfrm>
                <a:off x="3968" y="2545"/>
                <a:ext cx="317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0" y="0"/>
                  </a:cxn>
                  <a:cxn ang="0">
                    <a:pos x="1377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377" h="21">
                    <a:moveTo>
                      <a:pt x="0" y="0"/>
                    </a:moveTo>
                    <a:lnTo>
                      <a:pt x="1370" y="0"/>
                    </a:lnTo>
                    <a:cubicBezTo>
                      <a:pt x="1373" y="8"/>
                      <a:pt x="1375" y="14"/>
                      <a:pt x="1377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0" name="Freeform 145"/>
              <p:cNvSpPr>
                <a:spLocks/>
              </p:cNvSpPr>
              <p:nvPr/>
            </p:nvSpPr>
            <p:spPr bwMode="auto">
              <a:xfrm>
                <a:off x="3642" y="2439"/>
                <a:ext cx="652" cy="131"/>
              </a:xfrm>
              <a:custGeom>
                <a:avLst/>
                <a:gdLst/>
                <a:ahLst/>
                <a:cxnLst>
                  <a:cxn ang="0">
                    <a:pos x="2829" y="568"/>
                  </a:cxn>
                  <a:cxn ang="0">
                    <a:pos x="121" y="568"/>
                  </a:cxn>
                  <a:cxn ang="0">
                    <a:pos x="6" y="387"/>
                  </a:cxn>
                  <a:cxn ang="0">
                    <a:pos x="0" y="284"/>
                  </a:cxn>
                  <a:cxn ang="0">
                    <a:pos x="6" y="180"/>
                  </a:cxn>
                  <a:cxn ang="0">
                    <a:pos x="121" y="0"/>
                  </a:cxn>
                  <a:cxn ang="0">
                    <a:pos x="2829" y="0"/>
                  </a:cxn>
                  <a:cxn ang="0">
                    <a:pos x="2829" y="90"/>
                  </a:cxn>
                  <a:cxn ang="0">
                    <a:pos x="121" y="90"/>
                  </a:cxn>
                  <a:cxn ang="0">
                    <a:pos x="95" y="192"/>
                  </a:cxn>
                  <a:cxn ang="0">
                    <a:pos x="90" y="284"/>
                  </a:cxn>
                  <a:cxn ang="0">
                    <a:pos x="95" y="376"/>
                  </a:cxn>
                  <a:cxn ang="0">
                    <a:pos x="121" y="478"/>
                  </a:cxn>
                  <a:cxn ang="0">
                    <a:pos x="2829" y="478"/>
                  </a:cxn>
                  <a:cxn ang="0">
                    <a:pos x="2829" y="568"/>
                  </a:cxn>
                </a:cxnLst>
                <a:rect l="0" t="0" r="r" b="b"/>
                <a:pathLst>
                  <a:path w="2829" h="568">
                    <a:moveTo>
                      <a:pt x="2829" y="568"/>
                    </a:moveTo>
                    <a:lnTo>
                      <a:pt x="121" y="568"/>
                    </a:lnTo>
                    <a:cubicBezTo>
                      <a:pt x="56" y="568"/>
                      <a:pt x="19" y="489"/>
                      <a:pt x="6" y="387"/>
                    </a:cubicBezTo>
                    <a:cubicBezTo>
                      <a:pt x="2" y="354"/>
                      <a:pt x="0" y="318"/>
                      <a:pt x="0" y="284"/>
                    </a:cubicBezTo>
                    <a:cubicBezTo>
                      <a:pt x="0" y="249"/>
                      <a:pt x="2" y="214"/>
                      <a:pt x="6" y="180"/>
                    </a:cubicBezTo>
                    <a:cubicBezTo>
                      <a:pt x="19" y="79"/>
                      <a:pt x="56" y="0"/>
                      <a:pt x="121" y="0"/>
                    </a:cubicBezTo>
                    <a:lnTo>
                      <a:pt x="2829" y="0"/>
                    </a:lnTo>
                    <a:lnTo>
                      <a:pt x="2829" y="90"/>
                    </a:lnTo>
                    <a:lnTo>
                      <a:pt x="121" y="90"/>
                    </a:lnTo>
                    <a:cubicBezTo>
                      <a:pt x="112" y="90"/>
                      <a:pt x="102" y="134"/>
                      <a:pt x="95" y="192"/>
                    </a:cubicBezTo>
                    <a:cubicBezTo>
                      <a:pt x="91" y="220"/>
                      <a:pt x="90" y="251"/>
                      <a:pt x="90" y="284"/>
                    </a:cubicBezTo>
                    <a:cubicBezTo>
                      <a:pt x="90" y="316"/>
                      <a:pt x="91" y="348"/>
                      <a:pt x="95" y="376"/>
                    </a:cubicBezTo>
                    <a:cubicBezTo>
                      <a:pt x="102" y="433"/>
                      <a:pt x="112" y="478"/>
                      <a:pt x="121" y="478"/>
                    </a:cubicBezTo>
                    <a:lnTo>
                      <a:pt x="2829" y="478"/>
                    </a:lnTo>
                    <a:lnTo>
                      <a:pt x="2829" y="568"/>
                    </a:lnTo>
                    <a:close/>
                  </a:path>
                </a:pathLst>
              </a:custGeom>
              <a:solidFill>
                <a:srgbClr val="27D3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1" name="Freeform 146"/>
              <p:cNvSpPr>
                <a:spLocks noEditPoints="1"/>
              </p:cNvSpPr>
              <p:nvPr/>
            </p:nvSpPr>
            <p:spPr bwMode="auto">
              <a:xfrm>
                <a:off x="3968" y="2439"/>
                <a:ext cx="326" cy="131"/>
              </a:xfrm>
              <a:custGeom>
                <a:avLst/>
                <a:gdLst/>
                <a:ahLst/>
                <a:cxnLst>
                  <a:cxn ang="0">
                    <a:pos x="1415" y="568"/>
                  </a:cxn>
                  <a:cxn ang="0">
                    <a:pos x="0" y="568"/>
                  </a:cxn>
                  <a:cxn ang="0">
                    <a:pos x="0" y="478"/>
                  </a:cxn>
                  <a:cxn ang="0">
                    <a:pos x="1415" y="478"/>
                  </a:cxn>
                  <a:cxn ang="0">
                    <a:pos x="1415" y="568"/>
                  </a:cxn>
                  <a:cxn ang="0">
                    <a:pos x="0" y="0"/>
                  </a:cxn>
                  <a:cxn ang="0">
                    <a:pos x="1415" y="0"/>
                  </a:cxn>
                  <a:cxn ang="0">
                    <a:pos x="1415" y="90"/>
                  </a:cxn>
                  <a:cxn ang="0">
                    <a:pos x="0" y="90"/>
                  </a:cxn>
                  <a:cxn ang="0">
                    <a:pos x="0" y="0"/>
                  </a:cxn>
                </a:cxnLst>
                <a:rect l="0" t="0" r="r" b="b"/>
                <a:pathLst>
                  <a:path w="1415" h="568">
                    <a:moveTo>
                      <a:pt x="1415" y="568"/>
                    </a:moveTo>
                    <a:lnTo>
                      <a:pt x="0" y="568"/>
                    </a:lnTo>
                    <a:lnTo>
                      <a:pt x="0" y="478"/>
                    </a:lnTo>
                    <a:lnTo>
                      <a:pt x="1415" y="478"/>
                    </a:lnTo>
                    <a:lnTo>
                      <a:pt x="1415" y="568"/>
                    </a:lnTo>
                    <a:close/>
                    <a:moveTo>
                      <a:pt x="0" y="0"/>
                    </a:moveTo>
                    <a:lnTo>
                      <a:pt x="1415" y="0"/>
                    </a:lnTo>
                    <a:lnTo>
                      <a:pt x="1415" y="90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DB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2" name="Rectangle 147"/>
              <p:cNvSpPr>
                <a:spLocks noChangeArrowheads="1"/>
              </p:cNvSpPr>
              <p:nvPr/>
            </p:nvSpPr>
            <p:spPr bwMode="auto">
              <a:xfrm>
                <a:off x="3974" y="2403"/>
                <a:ext cx="237" cy="15"/>
              </a:xfrm>
              <a:prstGeom prst="rect">
                <a:avLst/>
              </a:prstGeom>
              <a:solidFill>
                <a:srgbClr val="AAC7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3" name="Rectangle 148"/>
              <p:cNvSpPr>
                <a:spLocks noChangeArrowheads="1"/>
              </p:cNvSpPr>
              <p:nvPr/>
            </p:nvSpPr>
            <p:spPr bwMode="auto">
              <a:xfrm>
                <a:off x="3960" y="2418"/>
                <a:ext cx="265" cy="14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4" name="Rectangle 149"/>
              <p:cNvSpPr>
                <a:spLocks noChangeArrowheads="1"/>
              </p:cNvSpPr>
              <p:nvPr/>
            </p:nvSpPr>
            <p:spPr bwMode="auto">
              <a:xfrm>
                <a:off x="4072" y="2423"/>
                <a:ext cx="446" cy="17"/>
              </a:xfrm>
              <a:prstGeom prst="rect">
                <a:avLst/>
              </a:prstGeom>
              <a:solidFill>
                <a:srgbClr val="EF753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5" name="Rectangle 150"/>
              <p:cNvSpPr>
                <a:spLocks noChangeArrowheads="1"/>
              </p:cNvSpPr>
              <p:nvPr/>
            </p:nvSpPr>
            <p:spPr bwMode="auto">
              <a:xfrm>
                <a:off x="3639" y="2344"/>
                <a:ext cx="356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6" name="Rectangle 151"/>
              <p:cNvSpPr>
                <a:spLocks noChangeArrowheads="1"/>
              </p:cNvSpPr>
              <p:nvPr/>
            </p:nvSpPr>
            <p:spPr bwMode="auto">
              <a:xfrm>
                <a:off x="3639" y="2357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7" name="Rectangle 152"/>
              <p:cNvSpPr>
                <a:spLocks noChangeArrowheads="1"/>
              </p:cNvSpPr>
              <p:nvPr/>
            </p:nvSpPr>
            <p:spPr bwMode="auto">
              <a:xfrm>
                <a:off x="3639" y="2369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8" name="Rectangle 153"/>
              <p:cNvSpPr>
                <a:spLocks noChangeArrowheads="1"/>
              </p:cNvSpPr>
              <p:nvPr/>
            </p:nvSpPr>
            <p:spPr bwMode="auto">
              <a:xfrm>
                <a:off x="3639" y="2381"/>
                <a:ext cx="356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9" name="Rectangle 154"/>
              <p:cNvSpPr>
                <a:spLocks noChangeArrowheads="1"/>
              </p:cNvSpPr>
              <p:nvPr/>
            </p:nvSpPr>
            <p:spPr bwMode="auto">
              <a:xfrm>
                <a:off x="3639" y="2394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0" name="Rectangle 155"/>
              <p:cNvSpPr>
                <a:spLocks noChangeArrowheads="1"/>
              </p:cNvSpPr>
              <p:nvPr/>
            </p:nvSpPr>
            <p:spPr bwMode="auto">
              <a:xfrm>
                <a:off x="3639" y="2406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1" name="Rectangle 156"/>
              <p:cNvSpPr>
                <a:spLocks noChangeArrowheads="1"/>
              </p:cNvSpPr>
              <p:nvPr/>
            </p:nvSpPr>
            <p:spPr bwMode="auto">
              <a:xfrm>
                <a:off x="3639" y="2351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2" name="Rectangle 157"/>
              <p:cNvSpPr>
                <a:spLocks noChangeArrowheads="1"/>
              </p:cNvSpPr>
              <p:nvPr/>
            </p:nvSpPr>
            <p:spPr bwMode="auto">
              <a:xfrm>
                <a:off x="3639" y="2363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3" name="Rectangle 158"/>
              <p:cNvSpPr>
                <a:spLocks noChangeArrowheads="1"/>
              </p:cNvSpPr>
              <p:nvPr/>
            </p:nvSpPr>
            <p:spPr bwMode="auto">
              <a:xfrm>
                <a:off x="3639" y="2375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4" name="Rectangle 159"/>
              <p:cNvSpPr>
                <a:spLocks noChangeArrowheads="1"/>
              </p:cNvSpPr>
              <p:nvPr/>
            </p:nvSpPr>
            <p:spPr bwMode="auto">
              <a:xfrm>
                <a:off x="3639" y="2388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5" name="Rectangle 160"/>
              <p:cNvSpPr>
                <a:spLocks noChangeArrowheads="1"/>
              </p:cNvSpPr>
              <p:nvPr/>
            </p:nvSpPr>
            <p:spPr bwMode="auto">
              <a:xfrm>
                <a:off x="3639" y="2400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6" name="Rectangle 161"/>
              <p:cNvSpPr>
                <a:spLocks noChangeArrowheads="1"/>
              </p:cNvSpPr>
              <p:nvPr/>
            </p:nvSpPr>
            <p:spPr bwMode="auto">
              <a:xfrm>
                <a:off x="3639" y="2412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7" name="Rectangle 162"/>
              <p:cNvSpPr>
                <a:spLocks noChangeArrowheads="1"/>
              </p:cNvSpPr>
              <p:nvPr/>
            </p:nvSpPr>
            <p:spPr bwMode="auto">
              <a:xfrm>
                <a:off x="3639" y="2418"/>
                <a:ext cx="356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8" name="Freeform 163"/>
              <p:cNvSpPr>
                <a:spLocks/>
              </p:cNvSpPr>
              <p:nvPr/>
            </p:nvSpPr>
            <p:spPr bwMode="auto">
              <a:xfrm>
                <a:off x="3995" y="2344"/>
                <a:ext cx="7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9" y="100"/>
                  </a:cxn>
                  <a:cxn ang="0">
                    <a:pos x="239" y="100"/>
                  </a:cxn>
                  <a:cxn ang="0">
                    <a:pos x="338" y="339"/>
                  </a:cxn>
                  <a:cxn ang="0">
                    <a:pos x="247" y="339"/>
                  </a:cxn>
                  <a:cxn ang="0">
                    <a:pos x="175" y="164"/>
                  </a:cxn>
                  <a:cxn ang="0">
                    <a:pos x="175" y="164"/>
                  </a:cxn>
                  <a:cxn ang="0">
                    <a:pos x="0" y="92"/>
                  </a:cxn>
                  <a:cxn ang="0">
                    <a:pos x="0" y="92"/>
                  </a:cxn>
                  <a:cxn ang="0">
                    <a:pos x="0" y="0"/>
                  </a:cxn>
                </a:cxnLst>
                <a:rect l="0" t="0" r="r" b="b"/>
                <a:pathLst>
                  <a:path w="338" h="339">
                    <a:moveTo>
                      <a:pt x="0" y="0"/>
                    </a:moveTo>
                    <a:cubicBezTo>
                      <a:pt x="93" y="0"/>
                      <a:pt x="178" y="38"/>
                      <a:pt x="239" y="100"/>
                    </a:cubicBezTo>
                    <a:lnTo>
                      <a:pt x="239" y="100"/>
                    </a:lnTo>
                    <a:cubicBezTo>
                      <a:pt x="301" y="161"/>
                      <a:pt x="338" y="246"/>
                      <a:pt x="338" y="339"/>
                    </a:cubicBezTo>
                    <a:lnTo>
                      <a:pt x="247" y="339"/>
                    </a:lnTo>
                    <a:cubicBezTo>
                      <a:pt x="247" y="271"/>
                      <a:pt x="219" y="209"/>
                      <a:pt x="175" y="164"/>
                    </a:cubicBezTo>
                    <a:lnTo>
                      <a:pt x="175" y="164"/>
                    </a:lnTo>
                    <a:cubicBezTo>
                      <a:pt x="130" y="120"/>
                      <a:pt x="68" y="92"/>
                      <a:pt x="0" y="92"/>
                    </a:cubicBezTo>
                    <a:lnTo>
                      <a:pt x="0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9" name="Freeform 164"/>
              <p:cNvSpPr>
                <a:spLocks/>
              </p:cNvSpPr>
              <p:nvPr/>
            </p:nvSpPr>
            <p:spPr bwMode="auto">
              <a:xfrm>
                <a:off x="3995" y="2351"/>
                <a:ext cx="71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0" y="92"/>
                  </a:cxn>
                  <a:cxn ang="0">
                    <a:pos x="220" y="92"/>
                  </a:cxn>
                  <a:cxn ang="0">
                    <a:pos x="312" y="312"/>
                  </a:cxn>
                  <a:cxn ang="0">
                    <a:pos x="228" y="312"/>
                  </a:cxn>
                  <a:cxn ang="0">
                    <a:pos x="161" y="151"/>
                  </a:cxn>
                  <a:cxn ang="0">
                    <a:pos x="161" y="151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0"/>
                  </a:cxn>
                </a:cxnLst>
                <a:rect l="0" t="0" r="r" b="b"/>
                <a:pathLst>
                  <a:path w="312" h="312">
                    <a:moveTo>
                      <a:pt x="0" y="0"/>
                    </a:moveTo>
                    <a:cubicBezTo>
                      <a:pt x="86" y="0"/>
                      <a:pt x="164" y="35"/>
                      <a:pt x="220" y="92"/>
                    </a:cubicBezTo>
                    <a:lnTo>
                      <a:pt x="220" y="92"/>
                    </a:lnTo>
                    <a:cubicBezTo>
                      <a:pt x="277" y="148"/>
                      <a:pt x="312" y="226"/>
                      <a:pt x="312" y="312"/>
                    </a:cubicBezTo>
                    <a:lnTo>
                      <a:pt x="228" y="312"/>
                    </a:lnTo>
                    <a:cubicBezTo>
                      <a:pt x="228" y="249"/>
                      <a:pt x="202" y="192"/>
                      <a:pt x="161" y="151"/>
                    </a:cubicBezTo>
                    <a:lnTo>
                      <a:pt x="161" y="151"/>
                    </a:lnTo>
                    <a:cubicBezTo>
                      <a:pt x="120" y="110"/>
                      <a:pt x="63" y="84"/>
                      <a:pt x="0" y="84"/>
                    </a:cubicBez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0" name="Freeform 165"/>
              <p:cNvSpPr>
                <a:spLocks/>
              </p:cNvSpPr>
              <p:nvPr/>
            </p:nvSpPr>
            <p:spPr bwMode="auto">
              <a:xfrm>
                <a:off x="3995" y="2357"/>
                <a:ext cx="65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1" y="84"/>
                  </a:cxn>
                  <a:cxn ang="0">
                    <a:pos x="201" y="84"/>
                  </a:cxn>
                  <a:cxn ang="0">
                    <a:pos x="285" y="285"/>
                  </a:cxn>
                  <a:cxn ang="0">
                    <a:pos x="208" y="285"/>
                  </a:cxn>
                  <a:cxn ang="0">
                    <a:pos x="147" y="138"/>
                  </a:cxn>
                  <a:cxn ang="0">
                    <a:pos x="147" y="138"/>
                  </a:cxn>
                  <a:cxn ang="0">
                    <a:pos x="0" y="77"/>
                  </a:cxn>
                  <a:cxn ang="0">
                    <a:pos x="0" y="77"/>
                  </a:cxn>
                  <a:cxn ang="0">
                    <a:pos x="0" y="0"/>
                  </a:cxn>
                </a:cxnLst>
                <a:rect l="0" t="0" r="r" b="b"/>
                <a:pathLst>
                  <a:path w="285" h="285">
                    <a:moveTo>
                      <a:pt x="0" y="0"/>
                    </a:moveTo>
                    <a:cubicBezTo>
                      <a:pt x="78" y="0"/>
                      <a:pt x="150" y="32"/>
                      <a:pt x="201" y="84"/>
                    </a:cubicBezTo>
                    <a:lnTo>
                      <a:pt x="201" y="84"/>
                    </a:lnTo>
                    <a:cubicBezTo>
                      <a:pt x="253" y="135"/>
                      <a:pt x="285" y="207"/>
                      <a:pt x="285" y="285"/>
                    </a:cubicBezTo>
                    <a:lnTo>
                      <a:pt x="208" y="285"/>
                    </a:lnTo>
                    <a:cubicBezTo>
                      <a:pt x="208" y="228"/>
                      <a:pt x="185" y="176"/>
                      <a:pt x="147" y="138"/>
                    </a:cubicBezTo>
                    <a:lnTo>
                      <a:pt x="147" y="138"/>
                    </a:lnTo>
                    <a:cubicBezTo>
                      <a:pt x="109" y="100"/>
                      <a:pt x="57" y="77"/>
                      <a:pt x="0" y="77"/>
                    </a:cubicBezTo>
                    <a:lnTo>
                      <a:pt x="0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1" name="Freeform 166"/>
              <p:cNvSpPr>
                <a:spLocks/>
              </p:cNvSpPr>
              <p:nvPr/>
            </p:nvSpPr>
            <p:spPr bwMode="auto">
              <a:xfrm>
                <a:off x="3995" y="2363"/>
                <a:ext cx="59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2" y="75"/>
                  </a:cxn>
                  <a:cxn ang="0">
                    <a:pos x="182" y="76"/>
                  </a:cxn>
                  <a:cxn ang="0">
                    <a:pos x="258" y="258"/>
                  </a:cxn>
                  <a:cxn ang="0">
                    <a:pos x="188" y="258"/>
                  </a:cxn>
                  <a:cxn ang="0">
                    <a:pos x="133" y="125"/>
                  </a:cxn>
                  <a:cxn ang="0">
                    <a:pos x="133" y="125"/>
                  </a:cxn>
                  <a:cxn ang="0">
                    <a:pos x="0" y="69"/>
                  </a:cxn>
                  <a:cxn ang="0">
                    <a:pos x="0" y="69"/>
                  </a:cxn>
                  <a:cxn ang="0">
                    <a:pos x="0" y="0"/>
                  </a:cxn>
                </a:cxnLst>
                <a:rect l="0" t="0" r="r" b="b"/>
                <a:pathLst>
                  <a:path w="258" h="258">
                    <a:moveTo>
                      <a:pt x="0" y="0"/>
                    </a:moveTo>
                    <a:cubicBezTo>
                      <a:pt x="71" y="0"/>
                      <a:pt x="136" y="29"/>
                      <a:pt x="182" y="75"/>
                    </a:cubicBezTo>
                    <a:lnTo>
                      <a:pt x="182" y="76"/>
                    </a:lnTo>
                    <a:cubicBezTo>
                      <a:pt x="229" y="122"/>
                      <a:pt x="258" y="187"/>
                      <a:pt x="258" y="258"/>
                    </a:cubicBezTo>
                    <a:lnTo>
                      <a:pt x="188" y="258"/>
                    </a:lnTo>
                    <a:cubicBezTo>
                      <a:pt x="188" y="206"/>
                      <a:pt x="167" y="159"/>
                      <a:pt x="133" y="125"/>
                    </a:cubicBezTo>
                    <a:lnTo>
                      <a:pt x="133" y="125"/>
                    </a:lnTo>
                    <a:cubicBezTo>
                      <a:pt x="99" y="91"/>
                      <a:pt x="52" y="69"/>
                      <a:pt x="0" y="69"/>
                    </a:cubicBez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2" name="Freeform 167"/>
              <p:cNvSpPr>
                <a:spLocks/>
              </p:cNvSpPr>
              <p:nvPr/>
            </p:nvSpPr>
            <p:spPr bwMode="auto">
              <a:xfrm>
                <a:off x="3995" y="2369"/>
                <a:ext cx="53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4" y="68"/>
                  </a:cxn>
                  <a:cxn ang="0">
                    <a:pos x="164" y="68"/>
                  </a:cxn>
                  <a:cxn ang="0">
                    <a:pos x="231" y="232"/>
                  </a:cxn>
                  <a:cxn ang="0">
                    <a:pos x="169" y="232"/>
                  </a:cxn>
                  <a:cxn ang="0">
                    <a:pos x="119" y="112"/>
                  </a:cxn>
                  <a:cxn ang="0">
                    <a:pos x="119" y="113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0" y="0"/>
                  </a:cxn>
                </a:cxnLst>
                <a:rect l="0" t="0" r="r" b="b"/>
                <a:pathLst>
                  <a:path w="231" h="232">
                    <a:moveTo>
                      <a:pt x="0" y="0"/>
                    </a:moveTo>
                    <a:cubicBezTo>
                      <a:pt x="64" y="0"/>
                      <a:pt x="122" y="26"/>
                      <a:pt x="164" y="68"/>
                    </a:cubicBezTo>
                    <a:lnTo>
                      <a:pt x="164" y="68"/>
                    </a:lnTo>
                    <a:cubicBezTo>
                      <a:pt x="205" y="110"/>
                      <a:pt x="231" y="168"/>
                      <a:pt x="231" y="232"/>
                    </a:cubicBezTo>
                    <a:lnTo>
                      <a:pt x="169" y="232"/>
                    </a:lnTo>
                    <a:cubicBezTo>
                      <a:pt x="169" y="185"/>
                      <a:pt x="150" y="143"/>
                      <a:pt x="119" y="112"/>
                    </a:cubicBezTo>
                    <a:lnTo>
                      <a:pt x="119" y="113"/>
                    </a:lnTo>
                    <a:cubicBezTo>
                      <a:pt x="89" y="82"/>
                      <a:pt x="46" y="63"/>
                      <a:pt x="0" y="63"/>
                    </a:cubicBezTo>
                    <a:lnTo>
                      <a:pt x="0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3" name="Freeform 168"/>
              <p:cNvSpPr>
                <a:spLocks/>
              </p:cNvSpPr>
              <p:nvPr/>
            </p:nvSpPr>
            <p:spPr bwMode="auto">
              <a:xfrm>
                <a:off x="3995" y="2375"/>
                <a:ext cx="47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60"/>
                  </a:cxn>
                  <a:cxn ang="0">
                    <a:pos x="145" y="60"/>
                  </a:cxn>
                  <a:cxn ang="0">
                    <a:pos x="205" y="205"/>
                  </a:cxn>
                  <a:cxn ang="0">
                    <a:pos x="149" y="205"/>
                  </a:cxn>
                  <a:cxn ang="0">
                    <a:pos x="106" y="99"/>
                  </a:cxn>
                  <a:cxn ang="0">
                    <a:pos x="105" y="99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0" y="0"/>
                  </a:cxn>
                </a:cxnLst>
                <a:rect l="0" t="0" r="r" b="b"/>
                <a:pathLst>
                  <a:path w="205" h="205">
                    <a:moveTo>
                      <a:pt x="0" y="0"/>
                    </a:moveTo>
                    <a:cubicBezTo>
                      <a:pt x="56" y="0"/>
                      <a:pt x="107" y="23"/>
                      <a:pt x="145" y="60"/>
                    </a:cubicBezTo>
                    <a:lnTo>
                      <a:pt x="145" y="60"/>
                    </a:lnTo>
                    <a:cubicBezTo>
                      <a:pt x="182" y="97"/>
                      <a:pt x="205" y="149"/>
                      <a:pt x="205" y="205"/>
                    </a:cubicBezTo>
                    <a:lnTo>
                      <a:pt x="149" y="205"/>
                    </a:lnTo>
                    <a:cubicBezTo>
                      <a:pt x="149" y="164"/>
                      <a:pt x="133" y="126"/>
                      <a:pt x="106" y="99"/>
                    </a:cubicBezTo>
                    <a:lnTo>
                      <a:pt x="105" y="99"/>
                    </a:lnTo>
                    <a:cubicBezTo>
                      <a:pt x="78" y="72"/>
                      <a:pt x="41" y="56"/>
                      <a:pt x="0" y="56"/>
                    </a:cubicBez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4" name="Freeform 169"/>
              <p:cNvSpPr>
                <a:spLocks/>
              </p:cNvSpPr>
              <p:nvPr/>
            </p:nvSpPr>
            <p:spPr bwMode="auto">
              <a:xfrm>
                <a:off x="3995" y="2381"/>
                <a:ext cx="41" cy="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6" y="52"/>
                  </a:cxn>
                  <a:cxn ang="0">
                    <a:pos x="126" y="52"/>
                  </a:cxn>
                  <a:cxn ang="0">
                    <a:pos x="178" y="178"/>
                  </a:cxn>
                  <a:cxn ang="0">
                    <a:pos x="130" y="178"/>
                  </a:cxn>
                  <a:cxn ang="0">
                    <a:pos x="92" y="86"/>
                  </a:cxn>
                  <a:cxn ang="0">
                    <a:pos x="92" y="86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0"/>
                  </a:cxn>
                </a:cxnLst>
                <a:rect l="0" t="0" r="r" b="b"/>
                <a:pathLst>
                  <a:path w="178" h="178">
                    <a:moveTo>
                      <a:pt x="0" y="0"/>
                    </a:moveTo>
                    <a:cubicBezTo>
                      <a:pt x="49" y="0"/>
                      <a:pt x="93" y="20"/>
                      <a:pt x="126" y="52"/>
                    </a:cubicBezTo>
                    <a:lnTo>
                      <a:pt x="126" y="52"/>
                    </a:lnTo>
                    <a:cubicBezTo>
                      <a:pt x="158" y="85"/>
                      <a:pt x="178" y="129"/>
                      <a:pt x="178" y="178"/>
                    </a:cubicBezTo>
                    <a:lnTo>
                      <a:pt x="130" y="178"/>
                    </a:lnTo>
                    <a:cubicBezTo>
                      <a:pt x="130" y="142"/>
                      <a:pt x="115" y="110"/>
                      <a:pt x="92" y="86"/>
                    </a:cubicBezTo>
                    <a:lnTo>
                      <a:pt x="92" y="86"/>
                    </a:lnTo>
                    <a:cubicBezTo>
                      <a:pt x="68" y="63"/>
                      <a:pt x="36" y="48"/>
                      <a:pt x="0" y="48"/>
                    </a:cubicBez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5" name="Freeform 170"/>
              <p:cNvSpPr>
                <a:spLocks/>
              </p:cNvSpPr>
              <p:nvPr/>
            </p:nvSpPr>
            <p:spPr bwMode="auto">
              <a:xfrm>
                <a:off x="3995" y="2388"/>
                <a:ext cx="34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" y="44"/>
                  </a:cxn>
                  <a:cxn ang="0">
                    <a:pos x="107" y="44"/>
                  </a:cxn>
                  <a:cxn ang="0">
                    <a:pos x="151" y="151"/>
                  </a:cxn>
                  <a:cxn ang="0">
                    <a:pos x="110" y="151"/>
                  </a:cxn>
                  <a:cxn ang="0">
                    <a:pos x="78" y="73"/>
                  </a:cxn>
                  <a:cxn ang="0">
                    <a:pos x="78" y="73"/>
                  </a:cxn>
                  <a:cxn ang="0">
                    <a:pos x="0" y="41"/>
                  </a:cxn>
                  <a:cxn ang="0">
                    <a:pos x="0" y="41"/>
                  </a:cxn>
                  <a:cxn ang="0">
                    <a:pos x="0" y="0"/>
                  </a:cxn>
                </a:cxnLst>
                <a:rect l="0" t="0" r="r" b="b"/>
                <a:pathLst>
                  <a:path w="151" h="151">
                    <a:moveTo>
                      <a:pt x="0" y="0"/>
                    </a:moveTo>
                    <a:cubicBezTo>
                      <a:pt x="41" y="0"/>
                      <a:pt x="79" y="17"/>
                      <a:pt x="107" y="44"/>
                    </a:cubicBezTo>
                    <a:lnTo>
                      <a:pt x="107" y="44"/>
                    </a:lnTo>
                    <a:cubicBezTo>
                      <a:pt x="134" y="72"/>
                      <a:pt x="151" y="109"/>
                      <a:pt x="151" y="151"/>
                    </a:cubicBezTo>
                    <a:lnTo>
                      <a:pt x="110" y="151"/>
                    </a:lnTo>
                    <a:cubicBezTo>
                      <a:pt x="110" y="121"/>
                      <a:pt x="98" y="93"/>
                      <a:pt x="78" y="73"/>
                    </a:cubicBezTo>
                    <a:lnTo>
                      <a:pt x="78" y="73"/>
                    </a:lnTo>
                    <a:cubicBezTo>
                      <a:pt x="58" y="53"/>
                      <a:pt x="30" y="41"/>
                      <a:pt x="0" y="41"/>
                    </a:cubicBezTo>
                    <a:lnTo>
                      <a:pt x="0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6" name="Freeform 171"/>
              <p:cNvSpPr>
                <a:spLocks/>
              </p:cNvSpPr>
              <p:nvPr/>
            </p:nvSpPr>
            <p:spPr bwMode="auto">
              <a:xfrm>
                <a:off x="3995" y="2394"/>
                <a:ext cx="28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8" y="36"/>
                  </a:cxn>
                  <a:cxn ang="0">
                    <a:pos x="88" y="36"/>
                  </a:cxn>
                  <a:cxn ang="0">
                    <a:pos x="124" y="124"/>
                  </a:cxn>
                  <a:cxn ang="0">
                    <a:pos x="91" y="124"/>
                  </a:cxn>
                  <a:cxn ang="0">
                    <a:pos x="64" y="60"/>
                  </a:cxn>
                  <a:cxn ang="0">
                    <a:pos x="64" y="6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24" h="124">
                    <a:moveTo>
                      <a:pt x="0" y="0"/>
                    </a:moveTo>
                    <a:cubicBezTo>
                      <a:pt x="34" y="0"/>
                      <a:pt x="65" y="13"/>
                      <a:pt x="88" y="36"/>
                    </a:cubicBezTo>
                    <a:lnTo>
                      <a:pt x="88" y="36"/>
                    </a:lnTo>
                    <a:cubicBezTo>
                      <a:pt x="110" y="59"/>
                      <a:pt x="124" y="90"/>
                      <a:pt x="124" y="124"/>
                    </a:cubicBezTo>
                    <a:lnTo>
                      <a:pt x="91" y="124"/>
                    </a:lnTo>
                    <a:cubicBezTo>
                      <a:pt x="91" y="99"/>
                      <a:pt x="80" y="76"/>
                      <a:pt x="64" y="60"/>
                    </a:cubicBezTo>
                    <a:lnTo>
                      <a:pt x="64" y="60"/>
                    </a:lnTo>
                    <a:cubicBezTo>
                      <a:pt x="47" y="43"/>
                      <a:pt x="25" y="33"/>
                      <a:pt x="0" y="33"/>
                    </a:cubicBez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7" name="Freeform 172"/>
              <p:cNvSpPr>
                <a:spLocks/>
              </p:cNvSpPr>
              <p:nvPr/>
            </p:nvSpPr>
            <p:spPr bwMode="auto">
              <a:xfrm>
                <a:off x="3995" y="2400"/>
                <a:ext cx="2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" y="29"/>
                  </a:cxn>
                  <a:cxn ang="0">
                    <a:pos x="69" y="29"/>
                  </a:cxn>
                  <a:cxn ang="0">
                    <a:pos x="98" y="98"/>
                  </a:cxn>
                  <a:cxn ang="0">
                    <a:pos x="85" y="98"/>
                  </a:cxn>
                  <a:cxn ang="0">
                    <a:pos x="71" y="98"/>
                  </a:cxn>
                  <a:cxn ang="0">
                    <a:pos x="0" y="98"/>
                  </a:cxn>
                  <a:cxn ang="0">
                    <a:pos x="0" y="70"/>
                  </a:cxn>
                  <a:cxn ang="0">
                    <a:pos x="0" y="63"/>
                  </a:cxn>
                  <a:cxn ang="0">
                    <a:pos x="0" y="26"/>
                  </a:cxn>
                  <a:cxn ang="0">
                    <a:pos x="0" y="26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w="98" h="98">
                    <a:moveTo>
                      <a:pt x="0" y="0"/>
                    </a:moveTo>
                    <a:cubicBezTo>
                      <a:pt x="27" y="0"/>
                      <a:pt x="51" y="11"/>
                      <a:pt x="69" y="29"/>
                    </a:cubicBezTo>
                    <a:lnTo>
                      <a:pt x="69" y="29"/>
                    </a:lnTo>
                    <a:cubicBezTo>
                      <a:pt x="87" y="47"/>
                      <a:pt x="98" y="71"/>
                      <a:pt x="98" y="98"/>
                    </a:cubicBezTo>
                    <a:lnTo>
                      <a:pt x="85" y="98"/>
                    </a:lnTo>
                    <a:lnTo>
                      <a:pt x="71" y="98"/>
                    </a:lnTo>
                    <a:lnTo>
                      <a:pt x="0" y="98"/>
                    </a:lnTo>
                    <a:lnTo>
                      <a:pt x="0" y="70"/>
                    </a:lnTo>
                    <a:lnTo>
                      <a:pt x="0" y="6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8" name="Freeform 173"/>
              <p:cNvSpPr>
                <a:spLocks/>
              </p:cNvSpPr>
              <p:nvPr/>
            </p:nvSpPr>
            <p:spPr bwMode="auto">
              <a:xfrm>
                <a:off x="3995" y="2406"/>
                <a:ext cx="16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" y="21"/>
                  </a:cxn>
                  <a:cxn ang="0">
                    <a:pos x="50" y="21"/>
                  </a:cxn>
                  <a:cxn ang="0">
                    <a:pos x="71" y="71"/>
                  </a:cxn>
                  <a:cxn ang="0">
                    <a:pos x="61" y="71"/>
                  </a:cxn>
                  <a:cxn ang="0">
                    <a:pos x="52" y="71"/>
                  </a:cxn>
                  <a:cxn ang="0">
                    <a:pos x="0" y="71"/>
                  </a:cxn>
                  <a:cxn ang="0">
                    <a:pos x="0" y="51"/>
                  </a:cxn>
                  <a:cxn ang="0">
                    <a:pos x="0" y="45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71" h="71">
                    <a:moveTo>
                      <a:pt x="0" y="0"/>
                    </a:moveTo>
                    <a:cubicBezTo>
                      <a:pt x="19" y="0"/>
                      <a:pt x="37" y="8"/>
                      <a:pt x="50" y="21"/>
                    </a:cubicBezTo>
                    <a:lnTo>
                      <a:pt x="50" y="21"/>
                    </a:lnTo>
                    <a:cubicBezTo>
                      <a:pt x="63" y="34"/>
                      <a:pt x="71" y="51"/>
                      <a:pt x="71" y="71"/>
                    </a:cubicBezTo>
                    <a:lnTo>
                      <a:pt x="61" y="71"/>
                    </a:lnTo>
                    <a:lnTo>
                      <a:pt x="52" y="71"/>
                    </a:lnTo>
                    <a:lnTo>
                      <a:pt x="0" y="71"/>
                    </a:lnTo>
                    <a:lnTo>
                      <a:pt x="0" y="51"/>
                    </a:lnTo>
                    <a:lnTo>
                      <a:pt x="0" y="45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9" name="Freeform 174"/>
              <p:cNvSpPr>
                <a:spLocks/>
              </p:cNvSpPr>
              <p:nvPr/>
            </p:nvSpPr>
            <p:spPr bwMode="auto">
              <a:xfrm>
                <a:off x="3995" y="2412"/>
                <a:ext cx="10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44" y="45"/>
                  </a:cxn>
                  <a:cxn ang="0">
                    <a:pos x="0" y="45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44" h="45">
                    <a:moveTo>
                      <a:pt x="0" y="0"/>
                    </a:moveTo>
                    <a:cubicBezTo>
                      <a:pt x="12" y="0"/>
                      <a:pt x="23" y="5"/>
                      <a:pt x="31" y="14"/>
                    </a:cubicBezTo>
                    <a:lnTo>
                      <a:pt x="31" y="14"/>
                    </a:lnTo>
                    <a:cubicBezTo>
                      <a:pt x="39" y="22"/>
                      <a:pt x="44" y="33"/>
                      <a:pt x="44" y="45"/>
                    </a:cubicBezTo>
                    <a:lnTo>
                      <a:pt x="0" y="45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0" name="Freeform 175"/>
              <p:cNvSpPr>
                <a:spLocks/>
              </p:cNvSpPr>
              <p:nvPr/>
            </p:nvSpPr>
            <p:spPr bwMode="auto">
              <a:xfrm>
                <a:off x="3995" y="2418"/>
                <a:ext cx="4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5"/>
                  </a:cxn>
                  <a:cxn ang="0">
                    <a:pos x="12" y="5"/>
                  </a:cxn>
                  <a:cxn ang="0">
                    <a:pos x="18" y="18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0" y="12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cubicBezTo>
                      <a:pt x="5" y="0"/>
                      <a:pt x="9" y="2"/>
                      <a:pt x="12" y="5"/>
                    </a:cubicBezTo>
                    <a:lnTo>
                      <a:pt x="12" y="5"/>
                    </a:lnTo>
                    <a:cubicBezTo>
                      <a:pt x="16" y="9"/>
                      <a:pt x="18" y="13"/>
                      <a:pt x="18" y="18"/>
                    </a:cubicBezTo>
                    <a:lnTo>
                      <a:pt x="0" y="18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A7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1" name="Rectangle 176"/>
              <p:cNvSpPr>
                <a:spLocks noChangeArrowheads="1"/>
              </p:cNvSpPr>
              <p:nvPr/>
            </p:nvSpPr>
            <p:spPr bwMode="auto">
              <a:xfrm>
                <a:off x="4150" y="2344"/>
                <a:ext cx="356" cy="7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2" name="Rectangle 177"/>
              <p:cNvSpPr>
                <a:spLocks noChangeArrowheads="1"/>
              </p:cNvSpPr>
              <p:nvPr/>
            </p:nvSpPr>
            <p:spPr bwMode="auto">
              <a:xfrm>
                <a:off x="4150" y="2357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3" name="Rectangle 178"/>
              <p:cNvSpPr>
                <a:spLocks noChangeArrowheads="1"/>
              </p:cNvSpPr>
              <p:nvPr/>
            </p:nvSpPr>
            <p:spPr bwMode="auto">
              <a:xfrm>
                <a:off x="4150" y="2369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4" name="Rectangle 179"/>
              <p:cNvSpPr>
                <a:spLocks noChangeArrowheads="1"/>
              </p:cNvSpPr>
              <p:nvPr/>
            </p:nvSpPr>
            <p:spPr bwMode="auto">
              <a:xfrm>
                <a:off x="4150" y="2381"/>
                <a:ext cx="356" cy="7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5" name="Rectangle 180"/>
              <p:cNvSpPr>
                <a:spLocks noChangeArrowheads="1"/>
              </p:cNvSpPr>
              <p:nvPr/>
            </p:nvSpPr>
            <p:spPr bwMode="auto">
              <a:xfrm>
                <a:off x="4150" y="2394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6" name="Rectangle 181"/>
              <p:cNvSpPr>
                <a:spLocks noChangeArrowheads="1"/>
              </p:cNvSpPr>
              <p:nvPr/>
            </p:nvSpPr>
            <p:spPr bwMode="auto">
              <a:xfrm>
                <a:off x="4150" y="2406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7" name="Rectangle 182"/>
              <p:cNvSpPr>
                <a:spLocks noChangeArrowheads="1"/>
              </p:cNvSpPr>
              <p:nvPr/>
            </p:nvSpPr>
            <p:spPr bwMode="auto">
              <a:xfrm>
                <a:off x="4150" y="2351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8" name="Rectangle 183"/>
              <p:cNvSpPr>
                <a:spLocks noChangeArrowheads="1"/>
              </p:cNvSpPr>
              <p:nvPr/>
            </p:nvSpPr>
            <p:spPr bwMode="auto">
              <a:xfrm>
                <a:off x="4150" y="2363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9" name="Rectangle 184"/>
              <p:cNvSpPr>
                <a:spLocks noChangeArrowheads="1"/>
              </p:cNvSpPr>
              <p:nvPr/>
            </p:nvSpPr>
            <p:spPr bwMode="auto">
              <a:xfrm>
                <a:off x="4150" y="2375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0" name="Rectangle 185"/>
              <p:cNvSpPr>
                <a:spLocks noChangeArrowheads="1"/>
              </p:cNvSpPr>
              <p:nvPr/>
            </p:nvSpPr>
            <p:spPr bwMode="auto">
              <a:xfrm>
                <a:off x="4150" y="2388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1" name="Rectangle 186"/>
              <p:cNvSpPr>
                <a:spLocks noChangeArrowheads="1"/>
              </p:cNvSpPr>
              <p:nvPr/>
            </p:nvSpPr>
            <p:spPr bwMode="auto">
              <a:xfrm>
                <a:off x="4150" y="2400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2" name="Rectangle 187"/>
              <p:cNvSpPr>
                <a:spLocks noChangeArrowheads="1"/>
              </p:cNvSpPr>
              <p:nvPr/>
            </p:nvSpPr>
            <p:spPr bwMode="auto">
              <a:xfrm>
                <a:off x="4150" y="2412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3" name="Rectangle 188"/>
              <p:cNvSpPr>
                <a:spLocks noChangeArrowheads="1"/>
              </p:cNvSpPr>
              <p:nvPr/>
            </p:nvSpPr>
            <p:spPr bwMode="auto">
              <a:xfrm>
                <a:off x="4150" y="2418"/>
                <a:ext cx="356" cy="5"/>
              </a:xfrm>
              <a:prstGeom prst="rect">
                <a:avLst/>
              </a:prstGeom>
              <a:solidFill>
                <a:srgbClr val="6F9A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4" name="Freeform 189"/>
              <p:cNvSpPr>
                <a:spLocks/>
              </p:cNvSpPr>
              <p:nvPr/>
            </p:nvSpPr>
            <p:spPr bwMode="auto">
              <a:xfrm>
                <a:off x="4072" y="2344"/>
                <a:ext cx="78" cy="79"/>
              </a:xfrm>
              <a:custGeom>
                <a:avLst/>
                <a:gdLst/>
                <a:ahLst/>
                <a:cxnLst>
                  <a:cxn ang="0">
                    <a:pos x="339" y="0"/>
                  </a:cxn>
                  <a:cxn ang="0">
                    <a:pos x="100" y="100"/>
                  </a:cxn>
                  <a:cxn ang="0">
                    <a:pos x="100" y="100"/>
                  </a:cxn>
                  <a:cxn ang="0">
                    <a:pos x="0" y="339"/>
                  </a:cxn>
                  <a:cxn ang="0">
                    <a:pos x="92" y="339"/>
                  </a:cxn>
                  <a:cxn ang="0">
                    <a:pos x="164" y="164"/>
                  </a:cxn>
                  <a:cxn ang="0">
                    <a:pos x="164" y="164"/>
                  </a:cxn>
                  <a:cxn ang="0">
                    <a:pos x="339" y="92"/>
                  </a:cxn>
                  <a:cxn ang="0">
                    <a:pos x="339" y="92"/>
                  </a:cxn>
                  <a:cxn ang="0">
                    <a:pos x="339" y="0"/>
                  </a:cxn>
                </a:cxnLst>
                <a:rect l="0" t="0" r="r" b="b"/>
                <a:pathLst>
                  <a:path w="339" h="339">
                    <a:moveTo>
                      <a:pt x="339" y="0"/>
                    </a:moveTo>
                    <a:cubicBezTo>
                      <a:pt x="246" y="0"/>
                      <a:pt x="161" y="38"/>
                      <a:pt x="100" y="100"/>
                    </a:cubicBezTo>
                    <a:lnTo>
                      <a:pt x="100" y="100"/>
                    </a:lnTo>
                    <a:cubicBezTo>
                      <a:pt x="38" y="161"/>
                      <a:pt x="0" y="246"/>
                      <a:pt x="0" y="339"/>
                    </a:cubicBezTo>
                    <a:lnTo>
                      <a:pt x="92" y="339"/>
                    </a:lnTo>
                    <a:cubicBezTo>
                      <a:pt x="92" y="271"/>
                      <a:pt x="120" y="209"/>
                      <a:pt x="164" y="164"/>
                    </a:cubicBezTo>
                    <a:lnTo>
                      <a:pt x="164" y="164"/>
                    </a:lnTo>
                    <a:cubicBezTo>
                      <a:pt x="209" y="120"/>
                      <a:pt x="271" y="92"/>
                      <a:pt x="339" y="92"/>
                    </a:cubicBezTo>
                    <a:lnTo>
                      <a:pt x="339" y="92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5" name="Freeform 190"/>
              <p:cNvSpPr>
                <a:spLocks/>
              </p:cNvSpPr>
              <p:nvPr/>
            </p:nvSpPr>
            <p:spPr bwMode="auto">
              <a:xfrm>
                <a:off x="4079" y="2351"/>
                <a:ext cx="71" cy="72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92" y="92"/>
                  </a:cxn>
                  <a:cxn ang="0">
                    <a:pos x="92" y="92"/>
                  </a:cxn>
                  <a:cxn ang="0">
                    <a:pos x="0" y="312"/>
                  </a:cxn>
                  <a:cxn ang="0">
                    <a:pos x="84" y="312"/>
                  </a:cxn>
                  <a:cxn ang="0">
                    <a:pos x="151" y="151"/>
                  </a:cxn>
                  <a:cxn ang="0">
                    <a:pos x="151" y="151"/>
                  </a:cxn>
                  <a:cxn ang="0">
                    <a:pos x="312" y="84"/>
                  </a:cxn>
                  <a:cxn ang="0">
                    <a:pos x="312" y="84"/>
                  </a:cxn>
                  <a:cxn ang="0">
                    <a:pos x="312" y="0"/>
                  </a:cxn>
                </a:cxnLst>
                <a:rect l="0" t="0" r="r" b="b"/>
                <a:pathLst>
                  <a:path w="312" h="312">
                    <a:moveTo>
                      <a:pt x="312" y="0"/>
                    </a:moveTo>
                    <a:cubicBezTo>
                      <a:pt x="226" y="0"/>
                      <a:pt x="148" y="35"/>
                      <a:pt x="92" y="92"/>
                    </a:cubicBezTo>
                    <a:lnTo>
                      <a:pt x="92" y="92"/>
                    </a:lnTo>
                    <a:cubicBezTo>
                      <a:pt x="35" y="148"/>
                      <a:pt x="0" y="226"/>
                      <a:pt x="0" y="312"/>
                    </a:cubicBezTo>
                    <a:lnTo>
                      <a:pt x="84" y="312"/>
                    </a:lnTo>
                    <a:cubicBezTo>
                      <a:pt x="84" y="249"/>
                      <a:pt x="110" y="192"/>
                      <a:pt x="151" y="151"/>
                    </a:cubicBezTo>
                    <a:lnTo>
                      <a:pt x="151" y="151"/>
                    </a:lnTo>
                    <a:cubicBezTo>
                      <a:pt x="192" y="110"/>
                      <a:pt x="249" y="84"/>
                      <a:pt x="312" y="84"/>
                    </a:cubicBezTo>
                    <a:lnTo>
                      <a:pt x="312" y="84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6" name="Freeform 191"/>
              <p:cNvSpPr>
                <a:spLocks/>
              </p:cNvSpPr>
              <p:nvPr/>
            </p:nvSpPr>
            <p:spPr bwMode="auto">
              <a:xfrm>
                <a:off x="4085" y="2357"/>
                <a:ext cx="65" cy="66"/>
              </a:xfrm>
              <a:custGeom>
                <a:avLst/>
                <a:gdLst/>
                <a:ahLst/>
                <a:cxnLst>
                  <a:cxn ang="0">
                    <a:pos x="285" y="0"/>
                  </a:cxn>
                  <a:cxn ang="0">
                    <a:pos x="84" y="84"/>
                  </a:cxn>
                  <a:cxn ang="0">
                    <a:pos x="84" y="84"/>
                  </a:cxn>
                  <a:cxn ang="0">
                    <a:pos x="0" y="285"/>
                  </a:cxn>
                  <a:cxn ang="0">
                    <a:pos x="77" y="285"/>
                  </a:cxn>
                  <a:cxn ang="0">
                    <a:pos x="138" y="138"/>
                  </a:cxn>
                  <a:cxn ang="0">
                    <a:pos x="138" y="138"/>
                  </a:cxn>
                  <a:cxn ang="0">
                    <a:pos x="285" y="77"/>
                  </a:cxn>
                  <a:cxn ang="0">
                    <a:pos x="285" y="77"/>
                  </a:cxn>
                  <a:cxn ang="0">
                    <a:pos x="285" y="0"/>
                  </a:cxn>
                </a:cxnLst>
                <a:rect l="0" t="0" r="r" b="b"/>
                <a:pathLst>
                  <a:path w="285" h="285">
                    <a:moveTo>
                      <a:pt x="285" y="0"/>
                    </a:moveTo>
                    <a:cubicBezTo>
                      <a:pt x="207" y="0"/>
                      <a:pt x="135" y="32"/>
                      <a:pt x="84" y="84"/>
                    </a:cubicBezTo>
                    <a:lnTo>
                      <a:pt x="84" y="84"/>
                    </a:lnTo>
                    <a:cubicBezTo>
                      <a:pt x="32" y="135"/>
                      <a:pt x="0" y="207"/>
                      <a:pt x="0" y="285"/>
                    </a:cubicBezTo>
                    <a:lnTo>
                      <a:pt x="77" y="285"/>
                    </a:lnTo>
                    <a:cubicBezTo>
                      <a:pt x="77" y="228"/>
                      <a:pt x="100" y="176"/>
                      <a:pt x="138" y="138"/>
                    </a:cubicBezTo>
                    <a:lnTo>
                      <a:pt x="138" y="138"/>
                    </a:lnTo>
                    <a:cubicBezTo>
                      <a:pt x="176" y="100"/>
                      <a:pt x="228" y="77"/>
                      <a:pt x="285" y="77"/>
                    </a:cubicBezTo>
                    <a:lnTo>
                      <a:pt x="285" y="7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7" name="Freeform 192"/>
              <p:cNvSpPr>
                <a:spLocks/>
              </p:cNvSpPr>
              <p:nvPr/>
            </p:nvSpPr>
            <p:spPr bwMode="auto">
              <a:xfrm>
                <a:off x="4091" y="2363"/>
                <a:ext cx="59" cy="60"/>
              </a:xfrm>
              <a:custGeom>
                <a:avLst/>
                <a:gdLst/>
                <a:ahLst/>
                <a:cxnLst>
                  <a:cxn ang="0">
                    <a:pos x="258" y="0"/>
                  </a:cxn>
                  <a:cxn ang="0">
                    <a:pos x="76" y="75"/>
                  </a:cxn>
                  <a:cxn ang="0">
                    <a:pos x="76" y="76"/>
                  </a:cxn>
                  <a:cxn ang="0">
                    <a:pos x="0" y="258"/>
                  </a:cxn>
                  <a:cxn ang="0">
                    <a:pos x="70" y="258"/>
                  </a:cxn>
                  <a:cxn ang="0">
                    <a:pos x="125" y="125"/>
                  </a:cxn>
                  <a:cxn ang="0">
                    <a:pos x="125" y="125"/>
                  </a:cxn>
                  <a:cxn ang="0">
                    <a:pos x="258" y="69"/>
                  </a:cxn>
                  <a:cxn ang="0">
                    <a:pos x="258" y="69"/>
                  </a:cxn>
                  <a:cxn ang="0">
                    <a:pos x="258" y="0"/>
                  </a:cxn>
                </a:cxnLst>
                <a:rect l="0" t="0" r="r" b="b"/>
                <a:pathLst>
                  <a:path w="258" h="258">
                    <a:moveTo>
                      <a:pt x="258" y="0"/>
                    </a:moveTo>
                    <a:cubicBezTo>
                      <a:pt x="187" y="0"/>
                      <a:pt x="122" y="29"/>
                      <a:pt x="76" y="75"/>
                    </a:cubicBezTo>
                    <a:lnTo>
                      <a:pt x="76" y="76"/>
                    </a:lnTo>
                    <a:cubicBezTo>
                      <a:pt x="29" y="122"/>
                      <a:pt x="0" y="187"/>
                      <a:pt x="0" y="258"/>
                    </a:cubicBezTo>
                    <a:lnTo>
                      <a:pt x="70" y="258"/>
                    </a:lnTo>
                    <a:cubicBezTo>
                      <a:pt x="70" y="206"/>
                      <a:pt x="91" y="159"/>
                      <a:pt x="125" y="125"/>
                    </a:cubicBezTo>
                    <a:lnTo>
                      <a:pt x="125" y="125"/>
                    </a:lnTo>
                    <a:cubicBezTo>
                      <a:pt x="159" y="91"/>
                      <a:pt x="206" y="69"/>
                      <a:pt x="258" y="69"/>
                    </a:cubicBezTo>
                    <a:lnTo>
                      <a:pt x="258" y="69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8" name="Freeform 193"/>
              <p:cNvSpPr>
                <a:spLocks/>
              </p:cNvSpPr>
              <p:nvPr/>
            </p:nvSpPr>
            <p:spPr bwMode="auto">
              <a:xfrm>
                <a:off x="4097" y="2369"/>
                <a:ext cx="53" cy="54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67" y="68"/>
                  </a:cxn>
                  <a:cxn ang="0">
                    <a:pos x="67" y="68"/>
                  </a:cxn>
                  <a:cxn ang="0">
                    <a:pos x="0" y="232"/>
                  </a:cxn>
                  <a:cxn ang="0">
                    <a:pos x="62" y="232"/>
                  </a:cxn>
                  <a:cxn ang="0">
                    <a:pos x="112" y="112"/>
                  </a:cxn>
                  <a:cxn ang="0">
                    <a:pos x="112" y="113"/>
                  </a:cxn>
                  <a:cxn ang="0">
                    <a:pos x="231" y="63"/>
                  </a:cxn>
                  <a:cxn ang="0">
                    <a:pos x="231" y="63"/>
                  </a:cxn>
                  <a:cxn ang="0">
                    <a:pos x="231" y="0"/>
                  </a:cxn>
                </a:cxnLst>
                <a:rect l="0" t="0" r="r" b="b"/>
                <a:pathLst>
                  <a:path w="231" h="232">
                    <a:moveTo>
                      <a:pt x="231" y="0"/>
                    </a:moveTo>
                    <a:cubicBezTo>
                      <a:pt x="167" y="0"/>
                      <a:pt x="109" y="26"/>
                      <a:pt x="67" y="68"/>
                    </a:cubicBezTo>
                    <a:lnTo>
                      <a:pt x="67" y="68"/>
                    </a:lnTo>
                    <a:cubicBezTo>
                      <a:pt x="26" y="110"/>
                      <a:pt x="0" y="168"/>
                      <a:pt x="0" y="232"/>
                    </a:cubicBezTo>
                    <a:lnTo>
                      <a:pt x="62" y="232"/>
                    </a:lnTo>
                    <a:cubicBezTo>
                      <a:pt x="62" y="185"/>
                      <a:pt x="81" y="143"/>
                      <a:pt x="112" y="112"/>
                    </a:cubicBezTo>
                    <a:lnTo>
                      <a:pt x="112" y="113"/>
                    </a:lnTo>
                    <a:cubicBezTo>
                      <a:pt x="142" y="82"/>
                      <a:pt x="185" y="63"/>
                      <a:pt x="231" y="63"/>
                    </a:cubicBezTo>
                    <a:lnTo>
                      <a:pt x="231" y="63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9" name="Freeform 194"/>
              <p:cNvSpPr>
                <a:spLocks/>
              </p:cNvSpPr>
              <p:nvPr/>
            </p:nvSpPr>
            <p:spPr bwMode="auto">
              <a:xfrm>
                <a:off x="4103" y="2375"/>
                <a:ext cx="47" cy="48"/>
              </a:xfrm>
              <a:custGeom>
                <a:avLst/>
                <a:gdLst/>
                <a:ahLst/>
                <a:cxnLst>
                  <a:cxn ang="0">
                    <a:pos x="205" y="0"/>
                  </a:cxn>
                  <a:cxn ang="0">
                    <a:pos x="60" y="60"/>
                  </a:cxn>
                  <a:cxn ang="0">
                    <a:pos x="60" y="60"/>
                  </a:cxn>
                  <a:cxn ang="0">
                    <a:pos x="0" y="205"/>
                  </a:cxn>
                  <a:cxn ang="0">
                    <a:pos x="56" y="205"/>
                  </a:cxn>
                  <a:cxn ang="0">
                    <a:pos x="99" y="99"/>
                  </a:cxn>
                  <a:cxn ang="0">
                    <a:pos x="100" y="99"/>
                  </a:cxn>
                  <a:cxn ang="0">
                    <a:pos x="205" y="56"/>
                  </a:cxn>
                  <a:cxn ang="0">
                    <a:pos x="205" y="56"/>
                  </a:cxn>
                  <a:cxn ang="0">
                    <a:pos x="205" y="0"/>
                  </a:cxn>
                </a:cxnLst>
                <a:rect l="0" t="0" r="r" b="b"/>
                <a:pathLst>
                  <a:path w="205" h="205">
                    <a:moveTo>
                      <a:pt x="205" y="0"/>
                    </a:moveTo>
                    <a:cubicBezTo>
                      <a:pt x="149" y="0"/>
                      <a:pt x="98" y="23"/>
                      <a:pt x="60" y="60"/>
                    </a:cubicBezTo>
                    <a:lnTo>
                      <a:pt x="60" y="60"/>
                    </a:lnTo>
                    <a:cubicBezTo>
                      <a:pt x="23" y="97"/>
                      <a:pt x="0" y="149"/>
                      <a:pt x="0" y="205"/>
                    </a:cubicBezTo>
                    <a:lnTo>
                      <a:pt x="56" y="205"/>
                    </a:lnTo>
                    <a:cubicBezTo>
                      <a:pt x="56" y="164"/>
                      <a:pt x="72" y="126"/>
                      <a:pt x="99" y="99"/>
                    </a:cubicBezTo>
                    <a:lnTo>
                      <a:pt x="100" y="99"/>
                    </a:lnTo>
                    <a:cubicBezTo>
                      <a:pt x="127" y="72"/>
                      <a:pt x="164" y="56"/>
                      <a:pt x="205" y="56"/>
                    </a:cubicBezTo>
                    <a:lnTo>
                      <a:pt x="205" y="56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0" name="Freeform 195"/>
              <p:cNvSpPr>
                <a:spLocks/>
              </p:cNvSpPr>
              <p:nvPr/>
            </p:nvSpPr>
            <p:spPr bwMode="auto">
              <a:xfrm>
                <a:off x="4109" y="2381"/>
                <a:ext cx="41" cy="42"/>
              </a:xfrm>
              <a:custGeom>
                <a:avLst/>
                <a:gdLst/>
                <a:ahLst/>
                <a:cxnLst>
                  <a:cxn ang="0">
                    <a:pos x="178" y="0"/>
                  </a:cxn>
                  <a:cxn ang="0">
                    <a:pos x="52" y="52"/>
                  </a:cxn>
                  <a:cxn ang="0">
                    <a:pos x="52" y="52"/>
                  </a:cxn>
                  <a:cxn ang="0">
                    <a:pos x="0" y="178"/>
                  </a:cxn>
                  <a:cxn ang="0">
                    <a:pos x="48" y="178"/>
                  </a:cxn>
                  <a:cxn ang="0">
                    <a:pos x="86" y="86"/>
                  </a:cxn>
                  <a:cxn ang="0">
                    <a:pos x="86" y="86"/>
                  </a:cxn>
                  <a:cxn ang="0">
                    <a:pos x="178" y="48"/>
                  </a:cxn>
                  <a:cxn ang="0">
                    <a:pos x="178" y="48"/>
                  </a:cxn>
                  <a:cxn ang="0">
                    <a:pos x="178" y="0"/>
                  </a:cxn>
                </a:cxnLst>
                <a:rect l="0" t="0" r="r" b="b"/>
                <a:pathLst>
                  <a:path w="178" h="178">
                    <a:moveTo>
                      <a:pt x="178" y="0"/>
                    </a:moveTo>
                    <a:cubicBezTo>
                      <a:pt x="129" y="0"/>
                      <a:pt x="85" y="20"/>
                      <a:pt x="52" y="52"/>
                    </a:cubicBezTo>
                    <a:lnTo>
                      <a:pt x="52" y="52"/>
                    </a:lnTo>
                    <a:cubicBezTo>
                      <a:pt x="20" y="85"/>
                      <a:pt x="0" y="129"/>
                      <a:pt x="0" y="178"/>
                    </a:cubicBezTo>
                    <a:lnTo>
                      <a:pt x="48" y="178"/>
                    </a:lnTo>
                    <a:cubicBezTo>
                      <a:pt x="48" y="142"/>
                      <a:pt x="63" y="110"/>
                      <a:pt x="86" y="86"/>
                    </a:cubicBezTo>
                    <a:lnTo>
                      <a:pt x="86" y="86"/>
                    </a:lnTo>
                    <a:cubicBezTo>
                      <a:pt x="110" y="63"/>
                      <a:pt x="142" y="48"/>
                      <a:pt x="178" y="48"/>
                    </a:cubicBezTo>
                    <a:lnTo>
                      <a:pt x="178" y="48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1" name="Freeform 196"/>
              <p:cNvSpPr>
                <a:spLocks/>
              </p:cNvSpPr>
              <p:nvPr/>
            </p:nvSpPr>
            <p:spPr bwMode="auto">
              <a:xfrm>
                <a:off x="4116" y="2388"/>
                <a:ext cx="34" cy="35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44" y="44"/>
                  </a:cxn>
                  <a:cxn ang="0">
                    <a:pos x="44" y="44"/>
                  </a:cxn>
                  <a:cxn ang="0">
                    <a:pos x="0" y="151"/>
                  </a:cxn>
                  <a:cxn ang="0">
                    <a:pos x="41" y="151"/>
                  </a:cxn>
                  <a:cxn ang="0">
                    <a:pos x="73" y="73"/>
                  </a:cxn>
                  <a:cxn ang="0">
                    <a:pos x="73" y="73"/>
                  </a:cxn>
                  <a:cxn ang="0">
                    <a:pos x="151" y="41"/>
                  </a:cxn>
                  <a:cxn ang="0">
                    <a:pos x="151" y="41"/>
                  </a:cxn>
                  <a:cxn ang="0">
                    <a:pos x="151" y="0"/>
                  </a:cxn>
                </a:cxnLst>
                <a:rect l="0" t="0" r="r" b="b"/>
                <a:pathLst>
                  <a:path w="151" h="151">
                    <a:moveTo>
                      <a:pt x="151" y="0"/>
                    </a:moveTo>
                    <a:cubicBezTo>
                      <a:pt x="110" y="0"/>
                      <a:pt x="72" y="17"/>
                      <a:pt x="44" y="44"/>
                    </a:cubicBezTo>
                    <a:lnTo>
                      <a:pt x="44" y="44"/>
                    </a:lnTo>
                    <a:cubicBezTo>
                      <a:pt x="17" y="72"/>
                      <a:pt x="0" y="109"/>
                      <a:pt x="0" y="151"/>
                    </a:cubicBezTo>
                    <a:lnTo>
                      <a:pt x="41" y="151"/>
                    </a:lnTo>
                    <a:cubicBezTo>
                      <a:pt x="41" y="121"/>
                      <a:pt x="53" y="93"/>
                      <a:pt x="73" y="73"/>
                    </a:cubicBezTo>
                    <a:lnTo>
                      <a:pt x="73" y="73"/>
                    </a:lnTo>
                    <a:cubicBezTo>
                      <a:pt x="93" y="53"/>
                      <a:pt x="121" y="41"/>
                      <a:pt x="151" y="41"/>
                    </a:cubicBezTo>
                    <a:lnTo>
                      <a:pt x="151" y="4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2" name="Freeform 197"/>
              <p:cNvSpPr>
                <a:spLocks/>
              </p:cNvSpPr>
              <p:nvPr/>
            </p:nvSpPr>
            <p:spPr bwMode="auto">
              <a:xfrm>
                <a:off x="4122" y="2394"/>
                <a:ext cx="28" cy="29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36" y="36"/>
                  </a:cxn>
                  <a:cxn ang="0">
                    <a:pos x="36" y="36"/>
                  </a:cxn>
                  <a:cxn ang="0">
                    <a:pos x="0" y="124"/>
                  </a:cxn>
                  <a:cxn ang="0">
                    <a:pos x="33" y="124"/>
                  </a:cxn>
                  <a:cxn ang="0">
                    <a:pos x="60" y="60"/>
                  </a:cxn>
                  <a:cxn ang="0">
                    <a:pos x="60" y="60"/>
                  </a:cxn>
                  <a:cxn ang="0">
                    <a:pos x="124" y="33"/>
                  </a:cxn>
                  <a:cxn ang="0">
                    <a:pos x="124" y="33"/>
                  </a:cxn>
                  <a:cxn ang="0">
                    <a:pos x="124" y="0"/>
                  </a:cxn>
                </a:cxnLst>
                <a:rect l="0" t="0" r="r" b="b"/>
                <a:pathLst>
                  <a:path w="124" h="124">
                    <a:moveTo>
                      <a:pt x="124" y="0"/>
                    </a:moveTo>
                    <a:cubicBezTo>
                      <a:pt x="90" y="0"/>
                      <a:pt x="59" y="13"/>
                      <a:pt x="36" y="36"/>
                    </a:cubicBezTo>
                    <a:lnTo>
                      <a:pt x="36" y="36"/>
                    </a:lnTo>
                    <a:cubicBezTo>
                      <a:pt x="14" y="59"/>
                      <a:pt x="0" y="90"/>
                      <a:pt x="0" y="124"/>
                    </a:cubicBezTo>
                    <a:lnTo>
                      <a:pt x="33" y="124"/>
                    </a:lnTo>
                    <a:cubicBezTo>
                      <a:pt x="33" y="99"/>
                      <a:pt x="44" y="76"/>
                      <a:pt x="60" y="60"/>
                    </a:cubicBezTo>
                    <a:lnTo>
                      <a:pt x="60" y="60"/>
                    </a:lnTo>
                    <a:cubicBezTo>
                      <a:pt x="77" y="43"/>
                      <a:pt x="99" y="33"/>
                      <a:pt x="124" y="33"/>
                    </a:cubicBezTo>
                    <a:lnTo>
                      <a:pt x="124" y="3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3" name="Freeform 198"/>
              <p:cNvSpPr>
                <a:spLocks/>
              </p:cNvSpPr>
              <p:nvPr/>
            </p:nvSpPr>
            <p:spPr bwMode="auto">
              <a:xfrm>
                <a:off x="4128" y="2400"/>
                <a:ext cx="22" cy="23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29" y="29"/>
                  </a:cxn>
                  <a:cxn ang="0">
                    <a:pos x="29" y="29"/>
                  </a:cxn>
                  <a:cxn ang="0">
                    <a:pos x="0" y="98"/>
                  </a:cxn>
                  <a:cxn ang="0">
                    <a:pos x="13" y="98"/>
                  </a:cxn>
                  <a:cxn ang="0">
                    <a:pos x="27" y="98"/>
                  </a:cxn>
                  <a:cxn ang="0">
                    <a:pos x="98" y="98"/>
                  </a:cxn>
                  <a:cxn ang="0">
                    <a:pos x="98" y="70"/>
                  </a:cxn>
                  <a:cxn ang="0">
                    <a:pos x="98" y="63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98" y="23"/>
                  </a:cxn>
                  <a:cxn ang="0">
                    <a:pos x="98" y="0"/>
                  </a:cxn>
                </a:cxnLst>
                <a:rect l="0" t="0" r="r" b="b"/>
                <a:pathLst>
                  <a:path w="98" h="98">
                    <a:moveTo>
                      <a:pt x="98" y="0"/>
                    </a:moveTo>
                    <a:cubicBezTo>
                      <a:pt x="71" y="0"/>
                      <a:pt x="47" y="11"/>
                      <a:pt x="29" y="29"/>
                    </a:cubicBezTo>
                    <a:lnTo>
                      <a:pt x="29" y="29"/>
                    </a:lnTo>
                    <a:cubicBezTo>
                      <a:pt x="11" y="47"/>
                      <a:pt x="0" y="71"/>
                      <a:pt x="0" y="98"/>
                    </a:cubicBezTo>
                    <a:lnTo>
                      <a:pt x="13" y="98"/>
                    </a:lnTo>
                    <a:lnTo>
                      <a:pt x="27" y="98"/>
                    </a:lnTo>
                    <a:lnTo>
                      <a:pt x="98" y="98"/>
                    </a:lnTo>
                    <a:lnTo>
                      <a:pt x="98" y="70"/>
                    </a:lnTo>
                    <a:lnTo>
                      <a:pt x="98" y="63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98" y="23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4" name="Freeform 199"/>
              <p:cNvSpPr>
                <a:spLocks/>
              </p:cNvSpPr>
              <p:nvPr/>
            </p:nvSpPr>
            <p:spPr bwMode="auto">
              <a:xfrm>
                <a:off x="4134" y="2406"/>
                <a:ext cx="16" cy="17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21" y="21"/>
                  </a:cxn>
                  <a:cxn ang="0">
                    <a:pos x="21" y="21"/>
                  </a:cxn>
                  <a:cxn ang="0">
                    <a:pos x="0" y="71"/>
                  </a:cxn>
                  <a:cxn ang="0">
                    <a:pos x="10" y="71"/>
                  </a:cxn>
                  <a:cxn ang="0">
                    <a:pos x="19" y="71"/>
                  </a:cxn>
                  <a:cxn ang="0">
                    <a:pos x="71" y="71"/>
                  </a:cxn>
                  <a:cxn ang="0">
                    <a:pos x="71" y="51"/>
                  </a:cxn>
                  <a:cxn ang="0">
                    <a:pos x="71" y="45"/>
                  </a:cxn>
                  <a:cxn ang="0">
                    <a:pos x="71" y="19"/>
                  </a:cxn>
                  <a:cxn ang="0">
                    <a:pos x="71" y="19"/>
                  </a:cxn>
                  <a:cxn ang="0">
                    <a:pos x="71" y="16"/>
                  </a:cxn>
                  <a:cxn ang="0">
                    <a:pos x="71" y="0"/>
                  </a:cxn>
                </a:cxnLst>
                <a:rect l="0" t="0" r="r" b="b"/>
                <a:pathLst>
                  <a:path w="71" h="71">
                    <a:moveTo>
                      <a:pt x="71" y="0"/>
                    </a:moveTo>
                    <a:cubicBezTo>
                      <a:pt x="52" y="0"/>
                      <a:pt x="34" y="8"/>
                      <a:pt x="21" y="21"/>
                    </a:cubicBezTo>
                    <a:lnTo>
                      <a:pt x="21" y="21"/>
                    </a:lnTo>
                    <a:cubicBezTo>
                      <a:pt x="8" y="34"/>
                      <a:pt x="0" y="51"/>
                      <a:pt x="0" y="71"/>
                    </a:cubicBezTo>
                    <a:lnTo>
                      <a:pt x="10" y="71"/>
                    </a:lnTo>
                    <a:lnTo>
                      <a:pt x="19" y="71"/>
                    </a:lnTo>
                    <a:lnTo>
                      <a:pt x="71" y="71"/>
                    </a:lnTo>
                    <a:lnTo>
                      <a:pt x="71" y="51"/>
                    </a:lnTo>
                    <a:lnTo>
                      <a:pt x="71" y="45"/>
                    </a:lnTo>
                    <a:lnTo>
                      <a:pt x="71" y="19"/>
                    </a:lnTo>
                    <a:lnTo>
                      <a:pt x="71" y="19"/>
                    </a:lnTo>
                    <a:lnTo>
                      <a:pt x="71" y="16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5" name="Freeform 200"/>
              <p:cNvSpPr>
                <a:spLocks/>
              </p:cNvSpPr>
              <p:nvPr/>
            </p:nvSpPr>
            <p:spPr bwMode="auto">
              <a:xfrm>
                <a:off x="4140" y="2412"/>
                <a:ext cx="10" cy="11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13" y="14"/>
                  </a:cxn>
                  <a:cxn ang="0">
                    <a:pos x="13" y="14"/>
                  </a:cxn>
                  <a:cxn ang="0">
                    <a:pos x="0" y="45"/>
                  </a:cxn>
                  <a:cxn ang="0">
                    <a:pos x="44" y="45"/>
                  </a:cxn>
                  <a:cxn ang="0">
                    <a:pos x="44" y="32"/>
                  </a:cxn>
                  <a:cxn ang="0">
                    <a:pos x="44" y="29"/>
                  </a:cxn>
                  <a:cxn ang="0">
                    <a:pos x="44" y="13"/>
                  </a:cxn>
                  <a:cxn ang="0">
                    <a:pos x="44" y="13"/>
                  </a:cxn>
                  <a:cxn ang="0">
                    <a:pos x="44" y="11"/>
                  </a:cxn>
                  <a:cxn ang="0">
                    <a:pos x="44" y="0"/>
                  </a:cxn>
                </a:cxnLst>
                <a:rect l="0" t="0" r="r" b="b"/>
                <a:pathLst>
                  <a:path w="44" h="45">
                    <a:moveTo>
                      <a:pt x="44" y="0"/>
                    </a:moveTo>
                    <a:cubicBezTo>
                      <a:pt x="32" y="0"/>
                      <a:pt x="21" y="5"/>
                      <a:pt x="13" y="14"/>
                    </a:cubicBezTo>
                    <a:lnTo>
                      <a:pt x="13" y="14"/>
                    </a:lnTo>
                    <a:cubicBezTo>
                      <a:pt x="5" y="22"/>
                      <a:pt x="0" y="33"/>
                      <a:pt x="0" y="45"/>
                    </a:cubicBezTo>
                    <a:lnTo>
                      <a:pt x="44" y="45"/>
                    </a:lnTo>
                    <a:lnTo>
                      <a:pt x="44" y="32"/>
                    </a:lnTo>
                    <a:lnTo>
                      <a:pt x="44" y="29"/>
                    </a:lnTo>
                    <a:lnTo>
                      <a:pt x="44" y="13"/>
                    </a:lnTo>
                    <a:lnTo>
                      <a:pt x="44" y="13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6" name="Freeform 201"/>
              <p:cNvSpPr>
                <a:spLocks/>
              </p:cNvSpPr>
              <p:nvPr/>
            </p:nvSpPr>
            <p:spPr bwMode="auto">
              <a:xfrm>
                <a:off x="4146" y="2418"/>
                <a:ext cx="4" cy="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0" y="18"/>
                  </a:cxn>
                  <a:cxn ang="0">
                    <a:pos x="18" y="18"/>
                  </a:cxn>
                  <a:cxn ang="0">
                    <a:pos x="18" y="13"/>
                  </a:cxn>
                  <a:cxn ang="0">
                    <a:pos x="18" y="12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8" y="4"/>
                  </a:cxn>
                  <a:cxn ang="0">
                    <a:pos x="18" y="0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cubicBezTo>
                      <a:pt x="13" y="0"/>
                      <a:pt x="9" y="2"/>
                      <a:pt x="6" y="5"/>
                    </a:cubicBezTo>
                    <a:lnTo>
                      <a:pt x="6" y="5"/>
                    </a:lnTo>
                    <a:cubicBezTo>
                      <a:pt x="2" y="9"/>
                      <a:pt x="0" y="13"/>
                      <a:pt x="0" y="18"/>
                    </a:cubicBezTo>
                    <a:lnTo>
                      <a:pt x="18" y="18"/>
                    </a:lnTo>
                    <a:lnTo>
                      <a:pt x="18" y="13"/>
                    </a:lnTo>
                    <a:lnTo>
                      <a:pt x="18" y="12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7" name="Freeform 202"/>
              <p:cNvSpPr>
                <a:spLocks/>
              </p:cNvSpPr>
              <p:nvPr/>
            </p:nvSpPr>
            <p:spPr bwMode="auto">
              <a:xfrm>
                <a:off x="3995" y="2422"/>
                <a:ext cx="15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7" y="0"/>
                  </a:cxn>
                  <a:cxn ang="0">
                    <a:pos x="677" y="74"/>
                  </a:cxn>
                  <a:cxn ang="0">
                    <a:pos x="598" y="148"/>
                  </a:cxn>
                  <a:cxn ang="0">
                    <a:pos x="79" y="148"/>
                  </a:cxn>
                  <a:cxn ang="0">
                    <a:pos x="0" y="74"/>
                  </a:cxn>
                  <a:cxn ang="0">
                    <a:pos x="0" y="0"/>
                  </a:cxn>
                </a:cxnLst>
                <a:rect l="0" t="0" r="r" b="b"/>
                <a:pathLst>
                  <a:path w="677" h="148">
                    <a:moveTo>
                      <a:pt x="0" y="0"/>
                    </a:moveTo>
                    <a:lnTo>
                      <a:pt x="677" y="0"/>
                    </a:lnTo>
                    <a:lnTo>
                      <a:pt x="677" y="74"/>
                    </a:lnTo>
                    <a:cubicBezTo>
                      <a:pt x="677" y="115"/>
                      <a:pt x="642" y="148"/>
                      <a:pt x="598" y="148"/>
                    </a:cubicBezTo>
                    <a:lnTo>
                      <a:pt x="79" y="148"/>
                    </a:lnTo>
                    <a:cubicBezTo>
                      <a:pt x="36" y="148"/>
                      <a:pt x="0" y="115"/>
                      <a:pt x="0" y="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7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8" name="Rectangle 203"/>
              <p:cNvSpPr>
                <a:spLocks noChangeArrowheads="1"/>
              </p:cNvSpPr>
              <p:nvPr/>
            </p:nvSpPr>
            <p:spPr bwMode="auto">
              <a:xfrm>
                <a:off x="3627" y="2422"/>
                <a:ext cx="368" cy="17"/>
              </a:xfrm>
              <a:prstGeom prst="rect">
                <a:avLst/>
              </a:prstGeom>
              <a:solidFill>
                <a:srgbClr val="EF753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9" name="Rectangle 204"/>
              <p:cNvSpPr>
                <a:spLocks noChangeArrowheads="1"/>
              </p:cNvSpPr>
              <p:nvPr/>
            </p:nvSpPr>
            <p:spPr bwMode="auto">
              <a:xfrm>
                <a:off x="4011" y="2422"/>
                <a:ext cx="123" cy="14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8" name="Rectangle 206"/>
            <p:cNvSpPr>
              <a:spLocks noChangeArrowheads="1"/>
            </p:cNvSpPr>
            <p:nvPr/>
          </p:nvSpPr>
          <p:spPr bwMode="auto">
            <a:xfrm>
              <a:off x="4011" y="2422"/>
              <a:ext cx="123" cy="7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20" name="Group 209"/>
          <p:cNvGrpSpPr>
            <a:grpSpLocks noChangeAspect="1"/>
          </p:cNvGrpSpPr>
          <p:nvPr/>
        </p:nvGrpSpPr>
        <p:grpSpPr bwMode="auto">
          <a:xfrm>
            <a:off x="544134" y="3412348"/>
            <a:ext cx="1111383" cy="707244"/>
            <a:chOff x="97" y="2164"/>
            <a:chExt cx="792" cy="504"/>
          </a:xfrm>
        </p:grpSpPr>
        <p:sp>
          <p:nvSpPr>
            <p:cNvPr id="421" name="AutoShape 208"/>
            <p:cNvSpPr>
              <a:spLocks noChangeAspect="1" noChangeArrowheads="1" noTextEdit="1"/>
            </p:cNvSpPr>
            <p:nvPr/>
          </p:nvSpPr>
          <p:spPr bwMode="auto">
            <a:xfrm>
              <a:off x="97" y="2164"/>
              <a:ext cx="79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2" name="Freeform 210"/>
            <p:cNvSpPr>
              <a:spLocks/>
            </p:cNvSpPr>
            <p:nvPr/>
          </p:nvSpPr>
          <p:spPr bwMode="auto">
            <a:xfrm>
              <a:off x="226" y="2268"/>
              <a:ext cx="540" cy="382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2263" y="0"/>
                </a:cxn>
                <a:cxn ang="0">
                  <a:pos x="2338" y="75"/>
                </a:cxn>
                <a:cxn ang="0">
                  <a:pos x="2338" y="1563"/>
                </a:cxn>
                <a:cxn ang="0">
                  <a:pos x="2263" y="1638"/>
                </a:cxn>
                <a:cxn ang="0">
                  <a:pos x="75" y="1638"/>
                </a:cxn>
                <a:cxn ang="0">
                  <a:pos x="0" y="1563"/>
                </a:cxn>
                <a:cxn ang="0">
                  <a:pos x="0" y="75"/>
                </a:cxn>
                <a:cxn ang="0">
                  <a:pos x="75" y="0"/>
                </a:cxn>
              </a:cxnLst>
              <a:rect l="0" t="0" r="r" b="b"/>
              <a:pathLst>
                <a:path w="2338" h="1638">
                  <a:moveTo>
                    <a:pt x="75" y="0"/>
                  </a:moveTo>
                  <a:lnTo>
                    <a:pt x="2263" y="0"/>
                  </a:lnTo>
                  <a:cubicBezTo>
                    <a:pt x="2305" y="0"/>
                    <a:pt x="2338" y="34"/>
                    <a:pt x="2338" y="75"/>
                  </a:cubicBezTo>
                  <a:lnTo>
                    <a:pt x="2338" y="1563"/>
                  </a:lnTo>
                  <a:cubicBezTo>
                    <a:pt x="2338" y="1604"/>
                    <a:pt x="2305" y="1638"/>
                    <a:pt x="2263" y="1638"/>
                  </a:cubicBezTo>
                  <a:lnTo>
                    <a:pt x="75" y="1638"/>
                  </a:lnTo>
                  <a:cubicBezTo>
                    <a:pt x="34" y="1638"/>
                    <a:pt x="0" y="1604"/>
                    <a:pt x="0" y="1563"/>
                  </a:cubicBezTo>
                  <a:lnTo>
                    <a:pt x="0" y="75"/>
                  </a:lnTo>
                  <a:cubicBezTo>
                    <a:pt x="0" y="34"/>
                    <a:pt x="34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3" name="Freeform 211"/>
            <p:cNvSpPr>
              <a:spLocks/>
            </p:cNvSpPr>
            <p:nvPr/>
          </p:nvSpPr>
          <p:spPr bwMode="auto">
            <a:xfrm>
              <a:off x="226" y="2268"/>
              <a:ext cx="462" cy="382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1999" y="0"/>
                </a:cxn>
                <a:cxn ang="0">
                  <a:pos x="361" y="1638"/>
                </a:cxn>
                <a:cxn ang="0">
                  <a:pos x="75" y="1638"/>
                </a:cxn>
                <a:cxn ang="0">
                  <a:pos x="0" y="1563"/>
                </a:cxn>
                <a:cxn ang="0">
                  <a:pos x="0" y="75"/>
                </a:cxn>
                <a:cxn ang="0">
                  <a:pos x="75" y="0"/>
                </a:cxn>
              </a:cxnLst>
              <a:rect l="0" t="0" r="r" b="b"/>
              <a:pathLst>
                <a:path w="1999" h="1638">
                  <a:moveTo>
                    <a:pt x="75" y="0"/>
                  </a:moveTo>
                  <a:lnTo>
                    <a:pt x="1999" y="0"/>
                  </a:lnTo>
                  <a:lnTo>
                    <a:pt x="361" y="1638"/>
                  </a:lnTo>
                  <a:lnTo>
                    <a:pt x="75" y="1638"/>
                  </a:lnTo>
                  <a:cubicBezTo>
                    <a:pt x="34" y="1638"/>
                    <a:pt x="0" y="1604"/>
                    <a:pt x="0" y="1563"/>
                  </a:cubicBezTo>
                  <a:lnTo>
                    <a:pt x="0" y="75"/>
                  </a:lnTo>
                  <a:cubicBezTo>
                    <a:pt x="0" y="34"/>
                    <a:pt x="34" y="0"/>
                    <a:pt x="75" y="0"/>
                  </a:cubicBezTo>
                  <a:close/>
                </a:path>
              </a:pathLst>
            </a:custGeom>
            <a:solidFill>
              <a:srgbClr val="051F1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4" name="Rectangle 212"/>
            <p:cNvSpPr>
              <a:spLocks noChangeArrowheads="1"/>
            </p:cNvSpPr>
            <p:nvPr/>
          </p:nvSpPr>
          <p:spPr bwMode="auto">
            <a:xfrm>
              <a:off x="252" y="2296"/>
              <a:ext cx="489" cy="329"/>
            </a:xfrm>
            <a:prstGeom prst="rect">
              <a:avLst/>
            </a:prstGeom>
            <a:solidFill>
              <a:srgbClr val="00ADB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5" name="Freeform 213"/>
            <p:cNvSpPr>
              <a:spLocks/>
            </p:cNvSpPr>
            <p:nvPr/>
          </p:nvSpPr>
          <p:spPr bwMode="auto">
            <a:xfrm>
              <a:off x="130" y="2657"/>
              <a:ext cx="735" cy="15"/>
            </a:xfrm>
            <a:custGeom>
              <a:avLst/>
              <a:gdLst/>
              <a:ahLst/>
              <a:cxnLst>
                <a:cxn ang="0">
                  <a:pos x="1592" y="65"/>
                </a:cxn>
                <a:cxn ang="0">
                  <a:pos x="121" y="65"/>
                </a:cxn>
                <a:cxn ang="0">
                  <a:pos x="0" y="2"/>
                </a:cxn>
                <a:cxn ang="0">
                  <a:pos x="1592" y="0"/>
                </a:cxn>
                <a:cxn ang="0">
                  <a:pos x="3183" y="2"/>
                </a:cxn>
                <a:cxn ang="0">
                  <a:pos x="3063" y="65"/>
                </a:cxn>
                <a:cxn ang="0">
                  <a:pos x="1592" y="65"/>
                </a:cxn>
              </a:cxnLst>
              <a:rect l="0" t="0" r="r" b="b"/>
              <a:pathLst>
                <a:path w="3183" h="65">
                  <a:moveTo>
                    <a:pt x="1592" y="65"/>
                  </a:moveTo>
                  <a:lnTo>
                    <a:pt x="121" y="65"/>
                  </a:lnTo>
                  <a:cubicBezTo>
                    <a:pt x="62" y="65"/>
                    <a:pt x="22" y="23"/>
                    <a:pt x="0" y="2"/>
                  </a:cubicBezTo>
                  <a:lnTo>
                    <a:pt x="1592" y="0"/>
                  </a:lnTo>
                  <a:lnTo>
                    <a:pt x="3183" y="2"/>
                  </a:lnTo>
                  <a:cubicBezTo>
                    <a:pt x="3161" y="23"/>
                    <a:pt x="3121" y="65"/>
                    <a:pt x="3063" y="65"/>
                  </a:cubicBezTo>
                  <a:lnTo>
                    <a:pt x="1592" y="65"/>
                  </a:lnTo>
                  <a:close/>
                </a:path>
              </a:pathLst>
            </a:custGeom>
            <a:solidFill>
              <a:srgbClr val="354A5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6" name="Freeform 214"/>
            <p:cNvSpPr>
              <a:spLocks/>
            </p:cNvSpPr>
            <p:nvPr/>
          </p:nvSpPr>
          <p:spPr bwMode="auto">
            <a:xfrm>
              <a:off x="125" y="2642"/>
              <a:ext cx="744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19" y="0"/>
                </a:cxn>
                <a:cxn ang="0">
                  <a:pos x="3219" y="35"/>
                </a:cxn>
                <a:cxn ang="0">
                  <a:pos x="3185" y="69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0" y="0"/>
                </a:cxn>
              </a:cxnLst>
              <a:rect l="0" t="0" r="r" b="b"/>
              <a:pathLst>
                <a:path w="3219" h="69">
                  <a:moveTo>
                    <a:pt x="0" y="0"/>
                  </a:moveTo>
                  <a:lnTo>
                    <a:pt x="3219" y="0"/>
                  </a:lnTo>
                  <a:lnTo>
                    <a:pt x="3219" y="35"/>
                  </a:lnTo>
                  <a:cubicBezTo>
                    <a:pt x="3219" y="54"/>
                    <a:pt x="3204" y="69"/>
                    <a:pt x="3185" y="69"/>
                  </a:cubicBezTo>
                  <a:lnTo>
                    <a:pt x="35" y="69"/>
                  </a:lnTo>
                  <a:cubicBezTo>
                    <a:pt x="16" y="69"/>
                    <a:pt x="0" y="54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6E0D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7" name="Freeform 215"/>
            <p:cNvSpPr>
              <a:spLocks/>
            </p:cNvSpPr>
            <p:nvPr/>
          </p:nvSpPr>
          <p:spPr bwMode="auto">
            <a:xfrm>
              <a:off x="446" y="2642"/>
              <a:ext cx="103" cy="8"/>
            </a:xfrm>
            <a:custGeom>
              <a:avLst/>
              <a:gdLst/>
              <a:ahLst/>
              <a:cxnLst>
                <a:cxn ang="0">
                  <a:pos x="446" y="0"/>
                </a:cxn>
                <a:cxn ang="0">
                  <a:pos x="435" y="22"/>
                </a:cxn>
                <a:cxn ang="0">
                  <a:pos x="435" y="22"/>
                </a:cxn>
                <a:cxn ang="0">
                  <a:pos x="435" y="22"/>
                </a:cxn>
                <a:cxn ang="0">
                  <a:pos x="410" y="32"/>
                </a:cxn>
                <a:cxn ang="0">
                  <a:pos x="36" y="32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17" y="15"/>
                </a:cxn>
                <a:cxn ang="0">
                  <a:pos x="17" y="15"/>
                </a:cxn>
                <a:cxn ang="0">
                  <a:pos x="36" y="23"/>
                </a:cxn>
                <a:cxn ang="0">
                  <a:pos x="410" y="23"/>
                </a:cxn>
                <a:cxn ang="0">
                  <a:pos x="429" y="16"/>
                </a:cxn>
                <a:cxn ang="0">
                  <a:pos x="429" y="16"/>
                </a:cxn>
                <a:cxn ang="0">
                  <a:pos x="429" y="15"/>
                </a:cxn>
                <a:cxn ang="0">
                  <a:pos x="437" y="0"/>
                </a:cxn>
                <a:cxn ang="0">
                  <a:pos x="446" y="0"/>
                </a:cxn>
              </a:cxnLst>
              <a:rect l="0" t="0" r="r" b="b"/>
              <a:pathLst>
                <a:path w="446" h="32">
                  <a:moveTo>
                    <a:pt x="446" y="0"/>
                  </a:moveTo>
                  <a:cubicBezTo>
                    <a:pt x="445" y="9"/>
                    <a:pt x="441" y="16"/>
                    <a:pt x="435" y="22"/>
                  </a:cubicBezTo>
                  <a:lnTo>
                    <a:pt x="435" y="22"/>
                  </a:lnTo>
                  <a:lnTo>
                    <a:pt x="435" y="22"/>
                  </a:lnTo>
                  <a:cubicBezTo>
                    <a:pt x="428" y="28"/>
                    <a:pt x="419" y="32"/>
                    <a:pt x="410" y="32"/>
                  </a:cubicBezTo>
                  <a:lnTo>
                    <a:pt x="36" y="32"/>
                  </a:lnTo>
                  <a:cubicBezTo>
                    <a:pt x="26" y="32"/>
                    <a:pt x="17" y="28"/>
                    <a:pt x="11" y="22"/>
                  </a:cubicBezTo>
                  <a:lnTo>
                    <a:pt x="11" y="22"/>
                  </a:lnTo>
                  <a:cubicBezTo>
                    <a:pt x="5" y="16"/>
                    <a:pt x="1" y="9"/>
                    <a:pt x="0" y="0"/>
                  </a:cubicBezTo>
                  <a:lnTo>
                    <a:pt x="9" y="0"/>
                  </a:lnTo>
                  <a:cubicBezTo>
                    <a:pt x="10" y="6"/>
                    <a:pt x="13" y="11"/>
                    <a:pt x="17" y="15"/>
                  </a:cubicBezTo>
                  <a:lnTo>
                    <a:pt x="17" y="15"/>
                  </a:lnTo>
                  <a:cubicBezTo>
                    <a:pt x="22" y="20"/>
                    <a:pt x="29" y="23"/>
                    <a:pt x="36" y="23"/>
                  </a:cubicBezTo>
                  <a:lnTo>
                    <a:pt x="410" y="23"/>
                  </a:lnTo>
                  <a:cubicBezTo>
                    <a:pt x="417" y="23"/>
                    <a:pt x="424" y="20"/>
                    <a:pt x="429" y="16"/>
                  </a:cubicBezTo>
                  <a:lnTo>
                    <a:pt x="429" y="16"/>
                  </a:lnTo>
                  <a:lnTo>
                    <a:pt x="429" y="15"/>
                  </a:lnTo>
                  <a:cubicBezTo>
                    <a:pt x="433" y="11"/>
                    <a:pt x="436" y="6"/>
                    <a:pt x="437" y="0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rgbClr val="89A0A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8" name="Freeform 216"/>
            <p:cNvSpPr>
              <a:spLocks/>
            </p:cNvSpPr>
            <p:nvPr/>
          </p:nvSpPr>
          <p:spPr bwMode="auto">
            <a:xfrm>
              <a:off x="252" y="2296"/>
              <a:ext cx="409" cy="329"/>
            </a:xfrm>
            <a:custGeom>
              <a:avLst/>
              <a:gdLst/>
              <a:ahLst/>
              <a:cxnLst>
                <a:cxn ang="0">
                  <a:pos x="0" y="1415"/>
                </a:cxn>
                <a:cxn ang="0">
                  <a:pos x="357" y="1415"/>
                </a:cxn>
                <a:cxn ang="0">
                  <a:pos x="1772" y="0"/>
                </a:cxn>
                <a:cxn ang="0">
                  <a:pos x="0" y="0"/>
                </a:cxn>
                <a:cxn ang="0">
                  <a:pos x="0" y="1415"/>
                </a:cxn>
              </a:cxnLst>
              <a:rect l="0" t="0" r="r" b="b"/>
              <a:pathLst>
                <a:path w="1772" h="1415">
                  <a:moveTo>
                    <a:pt x="0" y="1415"/>
                  </a:moveTo>
                  <a:lnTo>
                    <a:pt x="357" y="1415"/>
                  </a:lnTo>
                  <a:lnTo>
                    <a:pt x="1772" y="0"/>
                  </a:lnTo>
                  <a:lnTo>
                    <a:pt x="0" y="0"/>
                  </a:lnTo>
                  <a:lnTo>
                    <a:pt x="0" y="1415"/>
                  </a:lnTo>
                  <a:close/>
                </a:path>
              </a:pathLst>
            </a:custGeom>
            <a:solidFill>
              <a:srgbClr val="27D3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9" name="Freeform 217"/>
            <p:cNvSpPr>
              <a:spLocks/>
            </p:cNvSpPr>
            <p:nvPr/>
          </p:nvSpPr>
          <p:spPr bwMode="auto">
            <a:xfrm>
              <a:off x="303" y="2164"/>
              <a:ext cx="387" cy="461"/>
            </a:xfrm>
            <a:custGeom>
              <a:avLst/>
              <a:gdLst/>
              <a:ahLst/>
              <a:cxnLst>
                <a:cxn ang="0">
                  <a:pos x="0" y="1980"/>
                </a:cxn>
                <a:cxn ang="0">
                  <a:pos x="1678" y="1980"/>
                </a:cxn>
                <a:cxn ang="0">
                  <a:pos x="1678" y="37"/>
                </a:cxn>
                <a:cxn ang="0">
                  <a:pos x="1641" y="0"/>
                </a:cxn>
                <a:cxn ang="0">
                  <a:pos x="37" y="0"/>
                </a:cxn>
                <a:cxn ang="0">
                  <a:pos x="0" y="37"/>
                </a:cxn>
                <a:cxn ang="0">
                  <a:pos x="0" y="1980"/>
                </a:cxn>
              </a:cxnLst>
              <a:rect l="0" t="0" r="r" b="b"/>
              <a:pathLst>
                <a:path w="1678" h="1980">
                  <a:moveTo>
                    <a:pt x="0" y="1980"/>
                  </a:moveTo>
                  <a:lnTo>
                    <a:pt x="1678" y="1980"/>
                  </a:lnTo>
                  <a:lnTo>
                    <a:pt x="1678" y="37"/>
                  </a:lnTo>
                  <a:cubicBezTo>
                    <a:pt x="1678" y="17"/>
                    <a:pt x="1662" y="0"/>
                    <a:pt x="1641" y="0"/>
                  </a:cubicBezTo>
                  <a:lnTo>
                    <a:pt x="37" y="0"/>
                  </a:lnTo>
                  <a:cubicBezTo>
                    <a:pt x="17" y="0"/>
                    <a:pt x="0" y="17"/>
                    <a:pt x="0" y="37"/>
                  </a:cubicBezTo>
                  <a:lnTo>
                    <a:pt x="0" y="198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0" name="Freeform 218"/>
            <p:cNvSpPr>
              <a:spLocks/>
            </p:cNvSpPr>
            <p:nvPr/>
          </p:nvSpPr>
          <p:spPr bwMode="auto">
            <a:xfrm>
              <a:off x="303" y="2164"/>
              <a:ext cx="387" cy="30"/>
            </a:xfrm>
            <a:custGeom>
              <a:avLst/>
              <a:gdLst/>
              <a:ahLst/>
              <a:cxnLst>
                <a:cxn ang="0">
                  <a:pos x="1678" y="128"/>
                </a:cxn>
                <a:cxn ang="0">
                  <a:pos x="1678" y="37"/>
                </a:cxn>
                <a:cxn ang="0">
                  <a:pos x="1641" y="0"/>
                </a:cxn>
                <a:cxn ang="0">
                  <a:pos x="37" y="0"/>
                </a:cxn>
                <a:cxn ang="0">
                  <a:pos x="0" y="37"/>
                </a:cxn>
                <a:cxn ang="0">
                  <a:pos x="0" y="128"/>
                </a:cxn>
                <a:cxn ang="0">
                  <a:pos x="1678" y="128"/>
                </a:cxn>
              </a:cxnLst>
              <a:rect l="0" t="0" r="r" b="b"/>
              <a:pathLst>
                <a:path w="1678" h="128">
                  <a:moveTo>
                    <a:pt x="1678" y="128"/>
                  </a:moveTo>
                  <a:lnTo>
                    <a:pt x="1678" y="37"/>
                  </a:lnTo>
                  <a:cubicBezTo>
                    <a:pt x="1678" y="17"/>
                    <a:pt x="1662" y="0"/>
                    <a:pt x="1641" y="0"/>
                  </a:cubicBezTo>
                  <a:lnTo>
                    <a:pt x="37" y="0"/>
                  </a:lnTo>
                  <a:cubicBezTo>
                    <a:pt x="17" y="0"/>
                    <a:pt x="0" y="17"/>
                    <a:pt x="0" y="37"/>
                  </a:cubicBezTo>
                  <a:lnTo>
                    <a:pt x="0" y="128"/>
                  </a:lnTo>
                  <a:lnTo>
                    <a:pt x="1678" y="128"/>
                  </a:lnTo>
                  <a:close/>
                </a:path>
              </a:pathLst>
            </a:custGeom>
            <a:solidFill>
              <a:srgbClr val="43505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1" name="Freeform 219"/>
            <p:cNvSpPr>
              <a:spLocks/>
            </p:cNvSpPr>
            <p:nvPr/>
          </p:nvSpPr>
          <p:spPr bwMode="auto">
            <a:xfrm>
              <a:off x="268" y="2295"/>
              <a:ext cx="35" cy="330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0" y="0"/>
                </a:cxn>
                <a:cxn ang="0">
                  <a:pos x="148" y="1416"/>
                </a:cxn>
                <a:cxn ang="0">
                  <a:pos x="148" y="0"/>
                </a:cxn>
              </a:cxnLst>
              <a:rect l="0" t="0" r="r" b="b"/>
              <a:pathLst>
                <a:path w="148" h="1416">
                  <a:moveTo>
                    <a:pt x="148" y="0"/>
                  </a:moveTo>
                  <a:lnTo>
                    <a:pt x="0" y="0"/>
                  </a:lnTo>
                  <a:lnTo>
                    <a:pt x="148" y="141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" name="Freeform 220"/>
            <p:cNvSpPr>
              <a:spLocks/>
            </p:cNvSpPr>
            <p:nvPr/>
          </p:nvSpPr>
          <p:spPr bwMode="auto">
            <a:xfrm>
              <a:off x="690" y="2295"/>
              <a:ext cx="34" cy="3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9" y="0"/>
                </a:cxn>
                <a:cxn ang="0">
                  <a:pos x="0" y="1416"/>
                </a:cxn>
                <a:cxn ang="0">
                  <a:pos x="0" y="0"/>
                </a:cxn>
              </a:cxnLst>
              <a:rect l="0" t="0" r="r" b="b"/>
              <a:pathLst>
                <a:path w="149" h="1416">
                  <a:moveTo>
                    <a:pt x="0" y="0"/>
                  </a:moveTo>
                  <a:lnTo>
                    <a:pt x="149" y="0"/>
                  </a:lnTo>
                  <a:lnTo>
                    <a:pt x="0" y="14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9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" name="Oval 221"/>
            <p:cNvSpPr>
              <a:spLocks noChangeArrowheads="1"/>
            </p:cNvSpPr>
            <p:nvPr/>
          </p:nvSpPr>
          <p:spPr bwMode="auto">
            <a:xfrm>
              <a:off x="317" y="2175"/>
              <a:ext cx="8" cy="8"/>
            </a:xfrm>
            <a:prstGeom prst="ellipse">
              <a:avLst/>
            </a:prstGeom>
            <a:solidFill>
              <a:srgbClr val="EF753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" name="Oval 222"/>
            <p:cNvSpPr>
              <a:spLocks noChangeArrowheads="1"/>
            </p:cNvSpPr>
            <p:nvPr/>
          </p:nvSpPr>
          <p:spPr bwMode="auto">
            <a:xfrm>
              <a:off x="333" y="2175"/>
              <a:ext cx="8" cy="8"/>
            </a:xfrm>
            <a:prstGeom prst="ellipse">
              <a:avLst/>
            </a:pr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" name="Oval 223"/>
            <p:cNvSpPr>
              <a:spLocks noChangeArrowheads="1"/>
            </p:cNvSpPr>
            <p:nvPr/>
          </p:nvSpPr>
          <p:spPr bwMode="auto">
            <a:xfrm>
              <a:off x="350" y="2175"/>
              <a:ext cx="8" cy="8"/>
            </a:xfrm>
            <a:prstGeom prst="ellipse">
              <a:avLst/>
            </a:prstGeom>
            <a:solidFill>
              <a:srgbClr val="92AC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" name="Rectangle 224"/>
            <p:cNvSpPr>
              <a:spLocks noChangeArrowheads="1"/>
            </p:cNvSpPr>
            <p:nvPr/>
          </p:nvSpPr>
          <p:spPr bwMode="auto">
            <a:xfrm>
              <a:off x="375" y="2173"/>
              <a:ext cx="297" cy="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" name="Rectangle 225"/>
            <p:cNvSpPr>
              <a:spLocks noChangeArrowheads="1"/>
            </p:cNvSpPr>
            <p:nvPr/>
          </p:nvSpPr>
          <p:spPr bwMode="auto">
            <a:xfrm>
              <a:off x="352" y="2566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8" name="Rectangle 226"/>
            <p:cNvSpPr>
              <a:spLocks noChangeArrowheads="1"/>
            </p:cNvSpPr>
            <p:nvPr/>
          </p:nvSpPr>
          <p:spPr bwMode="auto">
            <a:xfrm>
              <a:off x="352" y="2540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" name="Rectangle 227"/>
            <p:cNvSpPr>
              <a:spLocks noChangeArrowheads="1"/>
            </p:cNvSpPr>
            <p:nvPr/>
          </p:nvSpPr>
          <p:spPr bwMode="auto">
            <a:xfrm>
              <a:off x="352" y="2515"/>
              <a:ext cx="289" cy="3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" name="Rectangle 228"/>
            <p:cNvSpPr>
              <a:spLocks noChangeArrowheads="1"/>
            </p:cNvSpPr>
            <p:nvPr/>
          </p:nvSpPr>
          <p:spPr bwMode="auto">
            <a:xfrm>
              <a:off x="352" y="2489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" name="Rectangle 229"/>
            <p:cNvSpPr>
              <a:spLocks noChangeArrowheads="1"/>
            </p:cNvSpPr>
            <p:nvPr/>
          </p:nvSpPr>
          <p:spPr bwMode="auto">
            <a:xfrm>
              <a:off x="352" y="2250"/>
              <a:ext cx="289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" name="Rectangle 230"/>
            <p:cNvSpPr>
              <a:spLocks noChangeArrowheads="1"/>
            </p:cNvSpPr>
            <p:nvPr/>
          </p:nvSpPr>
          <p:spPr bwMode="auto">
            <a:xfrm>
              <a:off x="352" y="2218"/>
              <a:ext cx="289" cy="17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" name="Freeform 231"/>
            <p:cNvSpPr>
              <a:spLocks/>
            </p:cNvSpPr>
            <p:nvPr/>
          </p:nvSpPr>
          <p:spPr bwMode="auto">
            <a:xfrm>
              <a:off x="564" y="2280"/>
              <a:ext cx="36" cy="66"/>
            </a:xfrm>
            <a:custGeom>
              <a:avLst/>
              <a:gdLst/>
              <a:ahLst/>
              <a:cxnLst>
                <a:cxn ang="0">
                  <a:pos x="52" y="285"/>
                </a:cxn>
                <a:cxn ang="0">
                  <a:pos x="0" y="165"/>
                </a:cxn>
                <a:cxn ang="0">
                  <a:pos x="154" y="0"/>
                </a:cxn>
                <a:cxn ang="0">
                  <a:pos x="154" y="74"/>
                </a:cxn>
                <a:cxn ang="0">
                  <a:pos x="73" y="165"/>
                </a:cxn>
                <a:cxn ang="0">
                  <a:pos x="99" y="228"/>
                </a:cxn>
                <a:cxn ang="0">
                  <a:pos x="52" y="285"/>
                </a:cxn>
              </a:cxnLst>
              <a:rect l="0" t="0" r="r" b="b"/>
              <a:pathLst>
                <a:path w="154" h="285">
                  <a:moveTo>
                    <a:pt x="52" y="285"/>
                  </a:moveTo>
                  <a:cubicBezTo>
                    <a:pt x="20" y="255"/>
                    <a:pt x="0" y="212"/>
                    <a:pt x="0" y="165"/>
                  </a:cubicBezTo>
                  <a:cubicBezTo>
                    <a:pt x="0" y="77"/>
                    <a:pt x="68" y="6"/>
                    <a:pt x="154" y="0"/>
                  </a:cubicBezTo>
                  <a:lnTo>
                    <a:pt x="154" y="74"/>
                  </a:lnTo>
                  <a:cubicBezTo>
                    <a:pt x="109" y="79"/>
                    <a:pt x="73" y="118"/>
                    <a:pt x="73" y="165"/>
                  </a:cubicBezTo>
                  <a:cubicBezTo>
                    <a:pt x="73" y="189"/>
                    <a:pt x="83" y="212"/>
                    <a:pt x="99" y="228"/>
                  </a:cubicBezTo>
                  <a:lnTo>
                    <a:pt x="52" y="285"/>
                  </a:lnTo>
                  <a:close/>
                </a:path>
              </a:pathLst>
            </a:custGeom>
            <a:solidFill>
              <a:srgbClr val="6C87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" name="Freeform 232"/>
            <p:cNvSpPr>
              <a:spLocks/>
            </p:cNvSpPr>
            <p:nvPr/>
          </p:nvSpPr>
          <p:spPr bwMode="auto">
            <a:xfrm>
              <a:off x="609" y="2313"/>
              <a:ext cx="32" cy="43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138" y="24"/>
                </a:cxn>
                <a:cxn ang="0">
                  <a:pos x="13" y="184"/>
                </a:cxn>
                <a:cxn ang="0">
                  <a:pos x="0" y="111"/>
                </a:cxn>
                <a:cxn ang="0">
                  <a:pos x="65" y="24"/>
                </a:cxn>
                <a:cxn ang="0">
                  <a:pos x="64" y="15"/>
                </a:cxn>
                <a:cxn ang="0">
                  <a:pos x="136" y="0"/>
                </a:cxn>
              </a:cxnLst>
              <a:rect l="0" t="0" r="r" b="b"/>
              <a:pathLst>
                <a:path w="138" h="184">
                  <a:moveTo>
                    <a:pt x="136" y="0"/>
                  </a:moveTo>
                  <a:cubicBezTo>
                    <a:pt x="137" y="8"/>
                    <a:pt x="138" y="16"/>
                    <a:pt x="138" y="24"/>
                  </a:cubicBezTo>
                  <a:cubicBezTo>
                    <a:pt x="138" y="101"/>
                    <a:pt x="84" y="166"/>
                    <a:pt x="13" y="184"/>
                  </a:cubicBezTo>
                  <a:lnTo>
                    <a:pt x="0" y="111"/>
                  </a:lnTo>
                  <a:cubicBezTo>
                    <a:pt x="37" y="100"/>
                    <a:pt x="65" y="65"/>
                    <a:pt x="65" y="24"/>
                  </a:cubicBezTo>
                  <a:cubicBezTo>
                    <a:pt x="65" y="21"/>
                    <a:pt x="65" y="18"/>
                    <a:pt x="64" y="15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rgbClr val="3039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" name="Freeform 233"/>
            <p:cNvSpPr>
              <a:spLocks/>
            </p:cNvSpPr>
            <p:nvPr/>
          </p:nvSpPr>
          <p:spPr bwMode="auto">
            <a:xfrm>
              <a:off x="580" y="2336"/>
              <a:ext cx="27" cy="21"/>
            </a:xfrm>
            <a:custGeom>
              <a:avLst/>
              <a:gdLst/>
              <a:ahLst/>
              <a:cxnLst>
                <a:cxn ang="0">
                  <a:pos x="114" y="86"/>
                </a:cxn>
                <a:cxn ang="0">
                  <a:pos x="96" y="87"/>
                </a:cxn>
                <a:cxn ang="0">
                  <a:pos x="0" y="57"/>
                </a:cxn>
                <a:cxn ang="0">
                  <a:pos x="47" y="0"/>
                </a:cxn>
                <a:cxn ang="0">
                  <a:pos x="96" y="14"/>
                </a:cxn>
                <a:cxn ang="0">
                  <a:pos x="101" y="14"/>
                </a:cxn>
                <a:cxn ang="0">
                  <a:pos x="114" y="86"/>
                </a:cxn>
              </a:cxnLst>
              <a:rect l="0" t="0" r="r" b="b"/>
              <a:pathLst>
                <a:path w="114" h="87">
                  <a:moveTo>
                    <a:pt x="114" y="86"/>
                  </a:moveTo>
                  <a:cubicBezTo>
                    <a:pt x="108" y="87"/>
                    <a:pt x="102" y="87"/>
                    <a:pt x="96" y="87"/>
                  </a:cubicBezTo>
                  <a:cubicBezTo>
                    <a:pt x="60" y="87"/>
                    <a:pt x="27" y="76"/>
                    <a:pt x="0" y="57"/>
                  </a:cubicBezTo>
                  <a:lnTo>
                    <a:pt x="47" y="0"/>
                  </a:lnTo>
                  <a:cubicBezTo>
                    <a:pt x="61" y="9"/>
                    <a:pt x="78" y="14"/>
                    <a:pt x="96" y="14"/>
                  </a:cubicBezTo>
                  <a:cubicBezTo>
                    <a:pt x="98" y="14"/>
                    <a:pt x="99" y="14"/>
                    <a:pt x="101" y="14"/>
                  </a:cubicBezTo>
                  <a:lnTo>
                    <a:pt x="114" y="86"/>
                  </a:lnTo>
                  <a:close/>
                </a:path>
              </a:pathLst>
            </a:custGeom>
            <a:solidFill>
              <a:srgbClr val="2184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" name="Freeform 234"/>
            <p:cNvSpPr>
              <a:spLocks/>
            </p:cNvSpPr>
            <p:nvPr/>
          </p:nvSpPr>
          <p:spPr bwMode="auto">
            <a:xfrm>
              <a:off x="605" y="2280"/>
              <a:ext cx="34" cy="31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76" y="135"/>
                </a:cxn>
                <a:cxn ang="0">
                  <a:pos x="147" y="119"/>
                </a:cxn>
                <a:cxn ang="0">
                  <a:pos x="0" y="0"/>
                </a:cxn>
                <a:cxn ang="0">
                  <a:pos x="0" y="74"/>
                </a:cxn>
              </a:cxnLst>
              <a:rect l="0" t="0" r="r" b="b"/>
              <a:pathLst>
                <a:path w="147" h="135">
                  <a:moveTo>
                    <a:pt x="0" y="74"/>
                  </a:moveTo>
                  <a:cubicBezTo>
                    <a:pt x="35" y="78"/>
                    <a:pt x="64" y="102"/>
                    <a:pt x="76" y="135"/>
                  </a:cubicBezTo>
                  <a:lnTo>
                    <a:pt x="147" y="119"/>
                  </a:lnTo>
                  <a:cubicBezTo>
                    <a:pt x="129" y="54"/>
                    <a:pt x="70" y="5"/>
                    <a:pt x="0" y="0"/>
                  </a:cubicBezTo>
                  <a:lnTo>
                    <a:pt x="0" y="74"/>
                  </a:lnTo>
                  <a:close/>
                </a:path>
              </a:pathLst>
            </a:custGeom>
            <a:solidFill>
              <a:srgbClr val="27D3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3" name="Freeform 235"/>
            <p:cNvSpPr>
              <a:spLocks/>
            </p:cNvSpPr>
            <p:nvPr/>
          </p:nvSpPr>
          <p:spPr bwMode="auto">
            <a:xfrm>
              <a:off x="566" y="2382"/>
              <a:ext cx="35" cy="67"/>
            </a:xfrm>
            <a:custGeom>
              <a:avLst/>
              <a:gdLst/>
              <a:ahLst/>
              <a:cxnLst>
                <a:cxn ang="0">
                  <a:pos x="52" y="284"/>
                </a:cxn>
                <a:cxn ang="0">
                  <a:pos x="0" y="164"/>
                </a:cxn>
                <a:cxn ang="0">
                  <a:pos x="154" y="0"/>
                </a:cxn>
                <a:cxn ang="0">
                  <a:pos x="154" y="73"/>
                </a:cxn>
                <a:cxn ang="0">
                  <a:pos x="73" y="164"/>
                </a:cxn>
                <a:cxn ang="0">
                  <a:pos x="98" y="227"/>
                </a:cxn>
                <a:cxn ang="0">
                  <a:pos x="52" y="284"/>
                </a:cxn>
              </a:cxnLst>
              <a:rect l="0" t="0" r="r" b="b"/>
              <a:pathLst>
                <a:path w="154" h="284">
                  <a:moveTo>
                    <a:pt x="52" y="284"/>
                  </a:moveTo>
                  <a:cubicBezTo>
                    <a:pt x="20" y="254"/>
                    <a:pt x="0" y="211"/>
                    <a:pt x="0" y="164"/>
                  </a:cubicBezTo>
                  <a:cubicBezTo>
                    <a:pt x="0" y="77"/>
                    <a:pt x="68" y="5"/>
                    <a:pt x="154" y="0"/>
                  </a:cubicBezTo>
                  <a:lnTo>
                    <a:pt x="154" y="73"/>
                  </a:lnTo>
                  <a:cubicBezTo>
                    <a:pt x="108" y="78"/>
                    <a:pt x="73" y="117"/>
                    <a:pt x="73" y="164"/>
                  </a:cubicBezTo>
                  <a:cubicBezTo>
                    <a:pt x="73" y="189"/>
                    <a:pt x="82" y="211"/>
                    <a:pt x="98" y="227"/>
                  </a:cubicBezTo>
                  <a:lnTo>
                    <a:pt x="52" y="284"/>
                  </a:lnTo>
                  <a:close/>
                </a:path>
              </a:pathLst>
            </a:custGeom>
            <a:solidFill>
              <a:srgbClr val="69848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4" name="Freeform 236"/>
            <p:cNvSpPr>
              <a:spLocks/>
            </p:cNvSpPr>
            <p:nvPr/>
          </p:nvSpPr>
          <p:spPr bwMode="auto">
            <a:xfrm>
              <a:off x="610" y="2415"/>
              <a:ext cx="32" cy="4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8" y="24"/>
                </a:cxn>
                <a:cxn ang="0">
                  <a:pos x="13" y="184"/>
                </a:cxn>
                <a:cxn ang="0">
                  <a:pos x="0" y="112"/>
                </a:cxn>
                <a:cxn ang="0">
                  <a:pos x="65" y="24"/>
                </a:cxn>
                <a:cxn ang="0">
                  <a:pos x="65" y="16"/>
                </a:cxn>
                <a:cxn ang="0">
                  <a:pos x="137" y="0"/>
                </a:cxn>
              </a:cxnLst>
              <a:rect l="0" t="0" r="r" b="b"/>
              <a:pathLst>
                <a:path w="138" h="184">
                  <a:moveTo>
                    <a:pt x="137" y="0"/>
                  </a:moveTo>
                  <a:cubicBezTo>
                    <a:pt x="138" y="8"/>
                    <a:pt x="138" y="16"/>
                    <a:pt x="138" y="24"/>
                  </a:cubicBezTo>
                  <a:cubicBezTo>
                    <a:pt x="138" y="101"/>
                    <a:pt x="85" y="166"/>
                    <a:pt x="13" y="184"/>
                  </a:cubicBezTo>
                  <a:lnTo>
                    <a:pt x="0" y="112"/>
                  </a:lnTo>
                  <a:cubicBezTo>
                    <a:pt x="38" y="100"/>
                    <a:pt x="65" y="65"/>
                    <a:pt x="65" y="24"/>
                  </a:cubicBezTo>
                  <a:cubicBezTo>
                    <a:pt x="65" y="21"/>
                    <a:pt x="65" y="18"/>
                    <a:pt x="65" y="16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53676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5" name="Freeform 237"/>
            <p:cNvSpPr>
              <a:spLocks/>
            </p:cNvSpPr>
            <p:nvPr/>
          </p:nvSpPr>
          <p:spPr bwMode="auto">
            <a:xfrm>
              <a:off x="582" y="2439"/>
              <a:ext cx="26" cy="20"/>
            </a:xfrm>
            <a:custGeom>
              <a:avLst/>
              <a:gdLst/>
              <a:ahLst/>
              <a:cxnLst>
                <a:cxn ang="0">
                  <a:pos x="113" y="87"/>
                </a:cxn>
                <a:cxn ang="0">
                  <a:pos x="96" y="88"/>
                </a:cxn>
                <a:cxn ang="0">
                  <a:pos x="0" y="57"/>
                </a:cxn>
                <a:cxn ang="0">
                  <a:pos x="46" y="0"/>
                </a:cxn>
                <a:cxn ang="0">
                  <a:pos x="96" y="15"/>
                </a:cxn>
                <a:cxn ang="0">
                  <a:pos x="101" y="15"/>
                </a:cxn>
                <a:cxn ang="0">
                  <a:pos x="113" y="87"/>
                </a:cxn>
              </a:cxnLst>
              <a:rect l="0" t="0" r="r" b="b"/>
              <a:pathLst>
                <a:path w="113" h="88">
                  <a:moveTo>
                    <a:pt x="113" y="87"/>
                  </a:moveTo>
                  <a:cubicBezTo>
                    <a:pt x="108" y="88"/>
                    <a:pt x="102" y="88"/>
                    <a:pt x="96" y="88"/>
                  </a:cubicBezTo>
                  <a:cubicBezTo>
                    <a:pt x="60" y="88"/>
                    <a:pt x="27" y="76"/>
                    <a:pt x="0" y="57"/>
                  </a:cubicBezTo>
                  <a:lnTo>
                    <a:pt x="46" y="0"/>
                  </a:lnTo>
                  <a:cubicBezTo>
                    <a:pt x="60" y="9"/>
                    <a:pt x="77" y="15"/>
                    <a:pt x="96" y="15"/>
                  </a:cubicBezTo>
                  <a:cubicBezTo>
                    <a:pt x="97" y="15"/>
                    <a:pt x="99" y="15"/>
                    <a:pt x="101" y="15"/>
                  </a:cubicBezTo>
                  <a:lnTo>
                    <a:pt x="113" y="87"/>
                  </a:lnTo>
                  <a:close/>
                </a:path>
              </a:pathLst>
            </a:custGeom>
            <a:solidFill>
              <a:srgbClr val="4D838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6" name="Freeform 238"/>
            <p:cNvSpPr>
              <a:spLocks/>
            </p:cNvSpPr>
            <p:nvPr/>
          </p:nvSpPr>
          <p:spPr bwMode="auto">
            <a:xfrm>
              <a:off x="606" y="2382"/>
              <a:ext cx="34" cy="32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76" y="134"/>
                </a:cxn>
                <a:cxn ang="0">
                  <a:pos x="148" y="119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w="148" h="134">
                  <a:moveTo>
                    <a:pt x="0" y="73"/>
                  </a:moveTo>
                  <a:cubicBezTo>
                    <a:pt x="36" y="77"/>
                    <a:pt x="65" y="102"/>
                    <a:pt x="76" y="134"/>
                  </a:cubicBezTo>
                  <a:lnTo>
                    <a:pt x="148" y="119"/>
                  </a:lnTo>
                  <a:cubicBezTo>
                    <a:pt x="129" y="53"/>
                    <a:pt x="71" y="4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4FA09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7" name="Rectangle 239"/>
            <p:cNvSpPr>
              <a:spLocks noChangeArrowheads="1"/>
            </p:cNvSpPr>
            <p:nvPr/>
          </p:nvSpPr>
          <p:spPr bwMode="auto">
            <a:xfrm>
              <a:off x="357" y="2355"/>
              <a:ext cx="13" cy="104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8" name="Rectangle 240"/>
            <p:cNvSpPr>
              <a:spLocks noChangeArrowheads="1"/>
            </p:cNvSpPr>
            <p:nvPr/>
          </p:nvSpPr>
          <p:spPr bwMode="auto">
            <a:xfrm>
              <a:off x="382" y="2384"/>
              <a:ext cx="12" cy="75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9" name="Rectangle 241"/>
            <p:cNvSpPr>
              <a:spLocks noChangeArrowheads="1"/>
            </p:cNvSpPr>
            <p:nvPr/>
          </p:nvSpPr>
          <p:spPr bwMode="auto">
            <a:xfrm>
              <a:off x="407" y="2333"/>
              <a:ext cx="12" cy="126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0" name="Rectangle 242"/>
            <p:cNvSpPr>
              <a:spLocks noChangeArrowheads="1"/>
            </p:cNvSpPr>
            <p:nvPr/>
          </p:nvSpPr>
          <p:spPr bwMode="auto">
            <a:xfrm>
              <a:off x="431" y="2355"/>
              <a:ext cx="13" cy="104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1" name="Rectangle 243"/>
            <p:cNvSpPr>
              <a:spLocks noChangeArrowheads="1"/>
            </p:cNvSpPr>
            <p:nvPr/>
          </p:nvSpPr>
          <p:spPr bwMode="auto">
            <a:xfrm>
              <a:off x="456" y="2346"/>
              <a:ext cx="12" cy="113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2" name="Rectangle 244"/>
            <p:cNvSpPr>
              <a:spLocks noChangeArrowheads="1"/>
            </p:cNvSpPr>
            <p:nvPr/>
          </p:nvSpPr>
          <p:spPr bwMode="auto">
            <a:xfrm>
              <a:off x="481" y="2332"/>
              <a:ext cx="12" cy="127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3" name="Rectangle 245"/>
            <p:cNvSpPr>
              <a:spLocks noChangeArrowheads="1"/>
            </p:cNvSpPr>
            <p:nvPr/>
          </p:nvSpPr>
          <p:spPr bwMode="auto">
            <a:xfrm>
              <a:off x="505" y="2280"/>
              <a:ext cx="13" cy="179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4" name="Rectangle 246"/>
            <p:cNvSpPr>
              <a:spLocks noChangeArrowheads="1"/>
            </p:cNvSpPr>
            <p:nvPr/>
          </p:nvSpPr>
          <p:spPr bwMode="auto">
            <a:xfrm>
              <a:off x="530" y="2338"/>
              <a:ext cx="12" cy="121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5" name="Rectangle 247"/>
            <p:cNvSpPr>
              <a:spLocks noChangeArrowheads="1"/>
            </p:cNvSpPr>
            <p:nvPr/>
          </p:nvSpPr>
          <p:spPr bwMode="auto">
            <a:xfrm>
              <a:off x="357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6" name="Rectangle 248"/>
            <p:cNvSpPr>
              <a:spLocks noChangeArrowheads="1"/>
            </p:cNvSpPr>
            <p:nvPr/>
          </p:nvSpPr>
          <p:spPr bwMode="auto">
            <a:xfrm>
              <a:off x="382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7" name="Rectangle 249"/>
            <p:cNvSpPr>
              <a:spLocks noChangeArrowheads="1"/>
            </p:cNvSpPr>
            <p:nvPr/>
          </p:nvSpPr>
          <p:spPr bwMode="auto">
            <a:xfrm>
              <a:off x="407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8" name="Rectangle 250"/>
            <p:cNvSpPr>
              <a:spLocks noChangeArrowheads="1"/>
            </p:cNvSpPr>
            <p:nvPr/>
          </p:nvSpPr>
          <p:spPr bwMode="auto">
            <a:xfrm>
              <a:off x="431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9" name="Rectangle 251"/>
            <p:cNvSpPr>
              <a:spLocks noChangeArrowheads="1"/>
            </p:cNvSpPr>
            <p:nvPr/>
          </p:nvSpPr>
          <p:spPr bwMode="auto">
            <a:xfrm>
              <a:off x="456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0" name="Rectangle 252"/>
            <p:cNvSpPr>
              <a:spLocks noChangeArrowheads="1"/>
            </p:cNvSpPr>
            <p:nvPr/>
          </p:nvSpPr>
          <p:spPr bwMode="auto">
            <a:xfrm>
              <a:off x="481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" name="Rectangle 253"/>
            <p:cNvSpPr>
              <a:spLocks noChangeArrowheads="1"/>
            </p:cNvSpPr>
            <p:nvPr/>
          </p:nvSpPr>
          <p:spPr bwMode="auto">
            <a:xfrm>
              <a:off x="505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2" name="Rectangle 254"/>
            <p:cNvSpPr>
              <a:spLocks noChangeArrowheads="1"/>
            </p:cNvSpPr>
            <p:nvPr/>
          </p:nvSpPr>
          <p:spPr bwMode="auto">
            <a:xfrm>
              <a:off x="530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3" name="Freeform 255"/>
            <p:cNvSpPr>
              <a:spLocks/>
            </p:cNvSpPr>
            <p:nvPr/>
          </p:nvSpPr>
          <p:spPr bwMode="auto">
            <a:xfrm>
              <a:off x="97" y="2341"/>
              <a:ext cx="274" cy="331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1107" y="0"/>
                </a:cxn>
                <a:cxn ang="0">
                  <a:pos x="1187" y="80"/>
                </a:cxn>
                <a:cxn ang="0">
                  <a:pos x="1187" y="1341"/>
                </a:cxn>
                <a:cxn ang="0">
                  <a:pos x="1107" y="1421"/>
                </a:cxn>
                <a:cxn ang="0">
                  <a:pos x="80" y="1421"/>
                </a:cxn>
                <a:cxn ang="0">
                  <a:pos x="0" y="1341"/>
                </a:cxn>
                <a:cxn ang="0">
                  <a:pos x="0" y="80"/>
                </a:cxn>
                <a:cxn ang="0">
                  <a:pos x="80" y="0"/>
                </a:cxn>
              </a:cxnLst>
              <a:rect l="0" t="0" r="r" b="b"/>
              <a:pathLst>
                <a:path w="1187" h="1421">
                  <a:moveTo>
                    <a:pt x="80" y="0"/>
                  </a:moveTo>
                  <a:lnTo>
                    <a:pt x="1107" y="0"/>
                  </a:lnTo>
                  <a:cubicBezTo>
                    <a:pt x="1151" y="0"/>
                    <a:pt x="1187" y="36"/>
                    <a:pt x="1187" y="80"/>
                  </a:cubicBezTo>
                  <a:lnTo>
                    <a:pt x="1187" y="1341"/>
                  </a:lnTo>
                  <a:cubicBezTo>
                    <a:pt x="1187" y="1385"/>
                    <a:pt x="1151" y="1421"/>
                    <a:pt x="1107" y="1421"/>
                  </a:cubicBezTo>
                  <a:lnTo>
                    <a:pt x="80" y="1421"/>
                  </a:lnTo>
                  <a:cubicBezTo>
                    <a:pt x="36" y="1421"/>
                    <a:pt x="0" y="1385"/>
                    <a:pt x="0" y="1341"/>
                  </a:cubicBezTo>
                  <a:lnTo>
                    <a:pt x="0" y="80"/>
                  </a:lnTo>
                  <a:cubicBezTo>
                    <a:pt x="0" y="36"/>
                    <a:pt x="36" y="0"/>
                    <a:pt x="80" y="0"/>
                  </a:cubicBezTo>
                  <a:close/>
                </a:path>
              </a:pathLst>
            </a:custGeom>
            <a:solidFill>
              <a:srgbClr val="3039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4" name="Freeform 256"/>
            <p:cNvSpPr>
              <a:spLocks/>
            </p:cNvSpPr>
            <p:nvPr/>
          </p:nvSpPr>
          <p:spPr bwMode="auto">
            <a:xfrm>
              <a:off x="97" y="2353"/>
              <a:ext cx="274" cy="93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1107" y="0"/>
                </a:cxn>
                <a:cxn ang="0">
                  <a:pos x="1187" y="81"/>
                </a:cxn>
                <a:cxn ang="0">
                  <a:pos x="1187" y="399"/>
                </a:cxn>
                <a:cxn ang="0">
                  <a:pos x="0" y="399"/>
                </a:cxn>
                <a:cxn ang="0">
                  <a:pos x="0" y="81"/>
                </a:cxn>
                <a:cxn ang="0">
                  <a:pos x="80" y="0"/>
                </a:cxn>
              </a:cxnLst>
              <a:rect l="0" t="0" r="r" b="b"/>
              <a:pathLst>
                <a:path w="1187" h="399">
                  <a:moveTo>
                    <a:pt x="80" y="0"/>
                  </a:moveTo>
                  <a:lnTo>
                    <a:pt x="1107" y="0"/>
                  </a:lnTo>
                  <a:cubicBezTo>
                    <a:pt x="1151" y="0"/>
                    <a:pt x="1187" y="36"/>
                    <a:pt x="1187" y="81"/>
                  </a:cubicBezTo>
                  <a:lnTo>
                    <a:pt x="1187" y="399"/>
                  </a:lnTo>
                  <a:lnTo>
                    <a:pt x="0" y="399"/>
                  </a:lnTo>
                  <a:lnTo>
                    <a:pt x="0" y="81"/>
                  </a:lnTo>
                  <a:cubicBezTo>
                    <a:pt x="0" y="36"/>
                    <a:pt x="36" y="0"/>
                    <a:pt x="80" y="0"/>
                  </a:cubicBezTo>
                  <a:close/>
                </a:path>
              </a:pathLst>
            </a:custGeom>
            <a:solidFill>
              <a:srgbClr val="7681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5" name="Rectangle 257"/>
            <p:cNvSpPr>
              <a:spLocks noChangeArrowheads="1"/>
            </p:cNvSpPr>
            <p:nvPr/>
          </p:nvSpPr>
          <p:spPr bwMode="auto">
            <a:xfrm>
              <a:off x="122" y="2373"/>
              <a:ext cx="221" cy="58"/>
            </a:xfrm>
            <a:prstGeom prst="rect">
              <a:avLst/>
            </a:prstGeom>
            <a:solidFill>
              <a:srgbClr val="00ADB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6" name="Rectangle 258"/>
            <p:cNvSpPr>
              <a:spLocks noChangeArrowheads="1"/>
            </p:cNvSpPr>
            <p:nvPr/>
          </p:nvSpPr>
          <p:spPr bwMode="auto">
            <a:xfrm>
              <a:off x="132" y="2381"/>
              <a:ext cx="211" cy="50"/>
            </a:xfrm>
            <a:prstGeom prst="rect">
              <a:avLst/>
            </a:prstGeom>
            <a:solidFill>
              <a:srgbClr val="35EC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7" name="Freeform 259"/>
            <p:cNvSpPr>
              <a:spLocks/>
            </p:cNvSpPr>
            <p:nvPr/>
          </p:nvSpPr>
          <p:spPr bwMode="auto">
            <a:xfrm>
              <a:off x="120" y="2467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8" name="Rectangle 260"/>
            <p:cNvSpPr>
              <a:spLocks noChangeArrowheads="1"/>
            </p:cNvSpPr>
            <p:nvPr/>
          </p:nvSpPr>
          <p:spPr bwMode="auto">
            <a:xfrm>
              <a:off x="122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9" name="Freeform 261"/>
            <p:cNvSpPr>
              <a:spLocks noEditPoints="1"/>
            </p:cNvSpPr>
            <p:nvPr/>
          </p:nvSpPr>
          <p:spPr bwMode="auto">
            <a:xfrm>
              <a:off x="120" y="2514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0" name="Rectangle 262"/>
            <p:cNvSpPr>
              <a:spLocks noChangeArrowheads="1"/>
            </p:cNvSpPr>
            <p:nvPr/>
          </p:nvSpPr>
          <p:spPr bwMode="auto">
            <a:xfrm>
              <a:off x="122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" name="Freeform 263"/>
            <p:cNvSpPr>
              <a:spLocks noEditPoints="1"/>
            </p:cNvSpPr>
            <p:nvPr/>
          </p:nvSpPr>
          <p:spPr bwMode="auto">
            <a:xfrm>
              <a:off x="120" y="2561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2" name="Rectangle 264"/>
            <p:cNvSpPr>
              <a:spLocks noChangeArrowheads="1"/>
            </p:cNvSpPr>
            <p:nvPr/>
          </p:nvSpPr>
          <p:spPr bwMode="auto">
            <a:xfrm>
              <a:off x="122" y="2610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3" name="Freeform 265"/>
            <p:cNvSpPr>
              <a:spLocks noEditPoints="1"/>
            </p:cNvSpPr>
            <p:nvPr/>
          </p:nvSpPr>
          <p:spPr bwMode="auto">
            <a:xfrm>
              <a:off x="120" y="2608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4" name="Freeform 266"/>
            <p:cNvSpPr>
              <a:spLocks/>
            </p:cNvSpPr>
            <p:nvPr/>
          </p:nvSpPr>
          <p:spPr bwMode="auto">
            <a:xfrm>
              <a:off x="179" y="2467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5" name="Rectangle 267"/>
            <p:cNvSpPr>
              <a:spLocks noChangeArrowheads="1"/>
            </p:cNvSpPr>
            <p:nvPr/>
          </p:nvSpPr>
          <p:spPr bwMode="auto">
            <a:xfrm>
              <a:off x="181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6" name="Freeform 268"/>
            <p:cNvSpPr>
              <a:spLocks noEditPoints="1"/>
            </p:cNvSpPr>
            <p:nvPr/>
          </p:nvSpPr>
          <p:spPr bwMode="auto">
            <a:xfrm>
              <a:off x="179" y="2514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7" name="Rectangle 269"/>
            <p:cNvSpPr>
              <a:spLocks noChangeArrowheads="1"/>
            </p:cNvSpPr>
            <p:nvPr/>
          </p:nvSpPr>
          <p:spPr bwMode="auto">
            <a:xfrm>
              <a:off x="181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8" name="Freeform 270"/>
            <p:cNvSpPr>
              <a:spLocks noEditPoints="1"/>
            </p:cNvSpPr>
            <p:nvPr/>
          </p:nvSpPr>
          <p:spPr bwMode="auto">
            <a:xfrm>
              <a:off x="179" y="2561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9" name="Rectangle 271"/>
            <p:cNvSpPr>
              <a:spLocks noChangeArrowheads="1"/>
            </p:cNvSpPr>
            <p:nvPr/>
          </p:nvSpPr>
          <p:spPr bwMode="auto">
            <a:xfrm>
              <a:off x="181" y="2610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0" name="Freeform 272"/>
            <p:cNvSpPr>
              <a:spLocks noEditPoints="1"/>
            </p:cNvSpPr>
            <p:nvPr/>
          </p:nvSpPr>
          <p:spPr bwMode="auto">
            <a:xfrm>
              <a:off x="179" y="2608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1" name="Rectangle 273"/>
            <p:cNvSpPr>
              <a:spLocks noChangeArrowheads="1"/>
            </p:cNvSpPr>
            <p:nvPr/>
          </p:nvSpPr>
          <p:spPr bwMode="auto">
            <a:xfrm>
              <a:off x="239" y="2469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2" name="Freeform 274"/>
            <p:cNvSpPr>
              <a:spLocks noEditPoints="1"/>
            </p:cNvSpPr>
            <p:nvPr/>
          </p:nvSpPr>
          <p:spPr bwMode="auto">
            <a:xfrm>
              <a:off x="237" y="2467"/>
              <a:ext cx="50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9"/>
                </a:cxn>
                <a:cxn ang="0">
                  <a:pos x="215" y="9"/>
                </a:cxn>
                <a:cxn ang="0">
                  <a:pos x="215" y="153"/>
                </a:cxn>
                <a:cxn ang="0">
                  <a:pos x="206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7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7" y="144"/>
                </a:cxn>
                <a:cxn ang="0">
                  <a:pos x="197" y="18"/>
                </a:cxn>
              </a:cxnLst>
              <a:rect l="0" t="0" r="r" b="b"/>
              <a:pathLst>
                <a:path w="215" h="162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4"/>
                    <a:pt x="215" y="9"/>
                  </a:cubicBezTo>
                  <a:lnTo>
                    <a:pt x="215" y="9"/>
                  </a:lnTo>
                  <a:lnTo>
                    <a:pt x="215" y="153"/>
                  </a:lnTo>
                  <a:cubicBezTo>
                    <a:pt x="215" y="158"/>
                    <a:pt x="211" y="162"/>
                    <a:pt x="206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7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7" y="144"/>
                  </a:lnTo>
                  <a:lnTo>
                    <a:pt x="197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3" name="Rectangle 275"/>
            <p:cNvSpPr>
              <a:spLocks noChangeArrowheads="1"/>
            </p:cNvSpPr>
            <p:nvPr/>
          </p:nvSpPr>
          <p:spPr bwMode="auto">
            <a:xfrm>
              <a:off x="239" y="2516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4" name="Freeform 276"/>
            <p:cNvSpPr>
              <a:spLocks noEditPoints="1"/>
            </p:cNvSpPr>
            <p:nvPr/>
          </p:nvSpPr>
          <p:spPr bwMode="auto">
            <a:xfrm>
              <a:off x="237" y="2514"/>
              <a:ext cx="50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10"/>
                </a:cxn>
                <a:cxn ang="0">
                  <a:pos x="215" y="10"/>
                </a:cxn>
                <a:cxn ang="0">
                  <a:pos x="215" y="154"/>
                </a:cxn>
                <a:cxn ang="0">
                  <a:pos x="206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7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7" y="145"/>
                </a:cxn>
                <a:cxn ang="0">
                  <a:pos x="197" y="19"/>
                </a:cxn>
              </a:cxnLst>
              <a:rect l="0" t="0" r="r" b="b"/>
              <a:pathLst>
                <a:path w="215" h="163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5"/>
                    <a:pt x="215" y="10"/>
                  </a:cubicBezTo>
                  <a:lnTo>
                    <a:pt x="215" y="10"/>
                  </a:lnTo>
                  <a:lnTo>
                    <a:pt x="215" y="154"/>
                  </a:lnTo>
                  <a:cubicBezTo>
                    <a:pt x="215" y="159"/>
                    <a:pt x="211" y="163"/>
                    <a:pt x="206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7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7" y="145"/>
                  </a:lnTo>
                  <a:lnTo>
                    <a:pt x="197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5" name="Rectangle 277"/>
            <p:cNvSpPr>
              <a:spLocks noChangeArrowheads="1"/>
            </p:cNvSpPr>
            <p:nvPr/>
          </p:nvSpPr>
          <p:spPr bwMode="auto">
            <a:xfrm>
              <a:off x="239" y="2563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6" name="Freeform 278"/>
            <p:cNvSpPr>
              <a:spLocks noEditPoints="1"/>
            </p:cNvSpPr>
            <p:nvPr/>
          </p:nvSpPr>
          <p:spPr bwMode="auto">
            <a:xfrm>
              <a:off x="237" y="2561"/>
              <a:ext cx="50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9"/>
                </a:cxn>
                <a:cxn ang="0">
                  <a:pos x="215" y="10"/>
                </a:cxn>
                <a:cxn ang="0">
                  <a:pos x="215" y="154"/>
                </a:cxn>
                <a:cxn ang="0">
                  <a:pos x="206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7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7" y="145"/>
                </a:cxn>
                <a:cxn ang="0">
                  <a:pos x="197" y="19"/>
                </a:cxn>
              </a:cxnLst>
              <a:rect l="0" t="0" r="r" b="b"/>
              <a:pathLst>
                <a:path w="215" h="163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4"/>
                    <a:pt x="215" y="9"/>
                  </a:cubicBezTo>
                  <a:lnTo>
                    <a:pt x="215" y="10"/>
                  </a:lnTo>
                  <a:lnTo>
                    <a:pt x="215" y="154"/>
                  </a:lnTo>
                  <a:cubicBezTo>
                    <a:pt x="215" y="159"/>
                    <a:pt x="211" y="163"/>
                    <a:pt x="206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7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7" y="145"/>
                  </a:lnTo>
                  <a:lnTo>
                    <a:pt x="197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7" name="Rectangle 279"/>
            <p:cNvSpPr>
              <a:spLocks noChangeArrowheads="1"/>
            </p:cNvSpPr>
            <p:nvPr/>
          </p:nvSpPr>
          <p:spPr bwMode="auto">
            <a:xfrm>
              <a:off x="298" y="2469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8" name="Freeform 280"/>
            <p:cNvSpPr>
              <a:spLocks noEditPoints="1"/>
            </p:cNvSpPr>
            <p:nvPr/>
          </p:nvSpPr>
          <p:spPr bwMode="auto">
            <a:xfrm>
              <a:off x="296" y="2467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9" name="Rectangle 281"/>
            <p:cNvSpPr>
              <a:spLocks noChangeArrowheads="1"/>
            </p:cNvSpPr>
            <p:nvPr/>
          </p:nvSpPr>
          <p:spPr bwMode="auto">
            <a:xfrm>
              <a:off x="298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0" name="Freeform 282"/>
            <p:cNvSpPr>
              <a:spLocks noEditPoints="1"/>
            </p:cNvSpPr>
            <p:nvPr/>
          </p:nvSpPr>
          <p:spPr bwMode="auto">
            <a:xfrm>
              <a:off x="296" y="2514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1" name="Rectangle 283"/>
            <p:cNvSpPr>
              <a:spLocks noChangeArrowheads="1"/>
            </p:cNvSpPr>
            <p:nvPr/>
          </p:nvSpPr>
          <p:spPr bwMode="auto">
            <a:xfrm>
              <a:off x="298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2" name="Freeform 284"/>
            <p:cNvSpPr>
              <a:spLocks noEditPoints="1"/>
            </p:cNvSpPr>
            <p:nvPr/>
          </p:nvSpPr>
          <p:spPr bwMode="auto">
            <a:xfrm>
              <a:off x="296" y="2561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3" name="Freeform 285"/>
            <p:cNvSpPr>
              <a:spLocks/>
            </p:cNvSpPr>
            <p:nvPr/>
          </p:nvSpPr>
          <p:spPr bwMode="auto">
            <a:xfrm>
              <a:off x="237" y="2608"/>
              <a:ext cx="108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460" y="0"/>
                </a:cxn>
                <a:cxn ang="0">
                  <a:pos x="469" y="9"/>
                </a:cxn>
                <a:cxn ang="0">
                  <a:pos x="469" y="10"/>
                </a:cxn>
                <a:cxn ang="0">
                  <a:pos x="469" y="154"/>
                </a:cxn>
                <a:cxn ang="0">
                  <a:pos x="460" y="163"/>
                </a:cxn>
                <a:cxn ang="0">
                  <a:pos x="460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469" h="163">
                  <a:moveTo>
                    <a:pt x="9" y="0"/>
                  </a:moveTo>
                  <a:lnTo>
                    <a:pt x="10" y="0"/>
                  </a:lnTo>
                  <a:lnTo>
                    <a:pt x="460" y="0"/>
                  </a:lnTo>
                  <a:cubicBezTo>
                    <a:pt x="465" y="0"/>
                    <a:pt x="469" y="4"/>
                    <a:pt x="469" y="9"/>
                  </a:cubicBezTo>
                  <a:lnTo>
                    <a:pt x="469" y="10"/>
                  </a:lnTo>
                  <a:lnTo>
                    <a:pt x="469" y="154"/>
                  </a:lnTo>
                  <a:cubicBezTo>
                    <a:pt x="469" y="159"/>
                    <a:pt x="465" y="163"/>
                    <a:pt x="460" y="163"/>
                  </a:cubicBezTo>
                  <a:lnTo>
                    <a:pt x="460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EF753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4" name="Rectangle 286"/>
            <p:cNvSpPr>
              <a:spLocks noChangeArrowheads="1"/>
            </p:cNvSpPr>
            <p:nvPr/>
          </p:nvSpPr>
          <p:spPr bwMode="auto">
            <a:xfrm>
              <a:off x="616" y="2555"/>
              <a:ext cx="279" cy="88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5" name="Rectangle 287"/>
            <p:cNvSpPr>
              <a:spLocks noChangeArrowheads="1"/>
            </p:cNvSpPr>
            <p:nvPr/>
          </p:nvSpPr>
          <p:spPr bwMode="auto">
            <a:xfrm>
              <a:off x="837" y="2643"/>
              <a:ext cx="36" cy="29"/>
            </a:xfrm>
            <a:prstGeom prst="rect">
              <a:avLst/>
            </a:prstGeom>
            <a:solidFill>
              <a:srgbClr val="000A9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6" name="Rectangle 288"/>
            <p:cNvSpPr>
              <a:spLocks noChangeArrowheads="1"/>
            </p:cNvSpPr>
            <p:nvPr/>
          </p:nvSpPr>
          <p:spPr bwMode="auto">
            <a:xfrm>
              <a:off x="638" y="2643"/>
              <a:ext cx="36" cy="29"/>
            </a:xfrm>
            <a:prstGeom prst="rect">
              <a:avLst/>
            </a:prstGeom>
            <a:solidFill>
              <a:srgbClr val="2184A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7" name="Rectangle 289"/>
            <p:cNvSpPr>
              <a:spLocks noChangeArrowheads="1"/>
            </p:cNvSpPr>
            <p:nvPr/>
          </p:nvSpPr>
          <p:spPr bwMode="auto">
            <a:xfrm>
              <a:off x="702" y="2531"/>
              <a:ext cx="107" cy="24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8" name="Rectangle 290"/>
            <p:cNvSpPr>
              <a:spLocks noChangeArrowheads="1"/>
            </p:cNvSpPr>
            <p:nvPr/>
          </p:nvSpPr>
          <p:spPr bwMode="auto">
            <a:xfrm>
              <a:off x="727" y="2492"/>
              <a:ext cx="58" cy="39"/>
            </a:xfrm>
            <a:prstGeom prst="rect">
              <a:avLst/>
            </a:prstGeom>
            <a:solidFill>
              <a:srgbClr val="2184A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9" name="Freeform 291"/>
            <p:cNvSpPr>
              <a:spLocks/>
            </p:cNvSpPr>
            <p:nvPr/>
          </p:nvSpPr>
          <p:spPr bwMode="auto">
            <a:xfrm>
              <a:off x="707" y="2164"/>
              <a:ext cx="97" cy="271"/>
            </a:xfrm>
            <a:custGeom>
              <a:avLst/>
              <a:gdLst/>
              <a:ahLst/>
              <a:cxnLst>
                <a:cxn ang="0">
                  <a:pos x="419" y="0"/>
                </a:cxn>
                <a:cxn ang="0">
                  <a:pos x="419" y="952"/>
                </a:cxn>
                <a:cxn ang="0">
                  <a:pos x="357" y="1100"/>
                </a:cxn>
                <a:cxn ang="0">
                  <a:pos x="357" y="1100"/>
                </a:cxn>
                <a:cxn ang="0">
                  <a:pos x="209" y="1162"/>
                </a:cxn>
                <a:cxn ang="0">
                  <a:pos x="209" y="1162"/>
                </a:cxn>
                <a:cxn ang="0">
                  <a:pos x="61" y="1100"/>
                </a:cxn>
                <a:cxn ang="0">
                  <a:pos x="61" y="1100"/>
                </a:cxn>
                <a:cxn ang="0">
                  <a:pos x="0" y="952"/>
                </a:cxn>
                <a:cxn ang="0">
                  <a:pos x="0" y="0"/>
                </a:cxn>
                <a:cxn ang="0">
                  <a:pos x="86" y="0"/>
                </a:cxn>
                <a:cxn ang="0">
                  <a:pos x="86" y="952"/>
                </a:cxn>
                <a:cxn ang="0">
                  <a:pos x="122" y="1039"/>
                </a:cxn>
                <a:cxn ang="0">
                  <a:pos x="122" y="1039"/>
                </a:cxn>
                <a:cxn ang="0">
                  <a:pos x="209" y="1075"/>
                </a:cxn>
                <a:cxn ang="0">
                  <a:pos x="209" y="1075"/>
                </a:cxn>
                <a:cxn ang="0">
                  <a:pos x="296" y="1039"/>
                </a:cxn>
                <a:cxn ang="0">
                  <a:pos x="296" y="1039"/>
                </a:cxn>
                <a:cxn ang="0">
                  <a:pos x="333" y="952"/>
                </a:cxn>
                <a:cxn ang="0">
                  <a:pos x="333" y="0"/>
                </a:cxn>
                <a:cxn ang="0">
                  <a:pos x="419" y="0"/>
                </a:cxn>
              </a:cxnLst>
              <a:rect l="0" t="0" r="r" b="b"/>
              <a:pathLst>
                <a:path w="419" h="1162">
                  <a:moveTo>
                    <a:pt x="419" y="0"/>
                  </a:moveTo>
                  <a:lnTo>
                    <a:pt x="419" y="952"/>
                  </a:lnTo>
                  <a:cubicBezTo>
                    <a:pt x="419" y="1009"/>
                    <a:pt x="395" y="1062"/>
                    <a:pt x="357" y="1100"/>
                  </a:cubicBezTo>
                  <a:lnTo>
                    <a:pt x="357" y="1100"/>
                  </a:lnTo>
                  <a:cubicBezTo>
                    <a:pt x="319" y="1138"/>
                    <a:pt x="267" y="1162"/>
                    <a:pt x="209" y="1162"/>
                  </a:cubicBezTo>
                  <a:lnTo>
                    <a:pt x="209" y="1162"/>
                  </a:lnTo>
                  <a:cubicBezTo>
                    <a:pt x="152" y="1162"/>
                    <a:pt x="99" y="1138"/>
                    <a:pt x="61" y="1100"/>
                  </a:cubicBezTo>
                  <a:lnTo>
                    <a:pt x="61" y="1100"/>
                  </a:lnTo>
                  <a:cubicBezTo>
                    <a:pt x="23" y="1062"/>
                    <a:pt x="0" y="1009"/>
                    <a:pt x="0" y="952"/>
                  </a:cubicBezTo>
                  <a:lnTo>
                    <a:pt x="0" y="0"/>
                  </a:lnTo>
                  <a:lnTo>
                    <a:pt x="86" y="0"/>
                  </a:lnTo>
                  <a:lnTo>
                    <a:pt x="86" y="952"/>
                  </a:lnTo>
                  <a:cubicBezTo>
                    <a:pt x="86" y="986"/>
                    <a:pt x="100" y="1017"/>
                    <a:pt x="122" y="1039"/>
                  </a:cubicBezTo>
                  <a:lnTo>
                    <a:pt x="122" y="1039"/>
                  </a:lnTo>
                  <a:cubicBezTo>
                    <a:pt x="145" y="1061"/>
                    <a:pt x="175" y="1075"/>
                    <a:pt x="209" y="1075"/>
                  </a:cubicBezTo>
                  <a:lnTo>
                    <a:pt x="209" y="1075"/>
                  </a:lnTo>
                  <a:cubicBezTo>
                    <a:pt x="243" y="1075"/>
                    <a:pt x="274" y="1061"/>
                    <a:pt x="296" y="1039"/>
                  </a:cubicBezTo>
                  <a:lnTo>
                    <a:pt x="296" y="1039"/>
                  </a:lnTo>
                  <a:cubicBezTo>
                    <a:pt x="319" y="1017"/>
                    <a:pt x="333" y="986"/>
                    <a:pt x="333" y="952"/>
                  </a:cubicBezTo>
                  <a:lnTo>
                    <a:pt x="333" y="0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0" name="Rectangle 292"/>
            <p:cNvSpPr>
              <a:spLocks noChangeArrowheads="1"/>
            </p:cNvSpPr>
            <p:nvPr/>
          </p:nvSpPr>
          <p:spPr bwMode="auto">
            <a:xfrm>
              <a:off x="746" y="2424"/>
              <a:ext cx="20" cy="68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1" name="Rectangle 293"/>
            <p:cNvSpPr>
              <a:spLocks noChangeArrowheads="1"/>
            </p:cNvSpPr>
            <p:nvPr/>
          </p:nvSpPr>
          <p:spPr bwMode="auto">
            <a:xfrm>
              <a:off x="756" y="2555"/>
              <a:ext cx="139" cy="88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2" name="Rectangle 294"/>
            <p:cNvSpPr>
              <a:spLocks noChangeArrowheads="1"/>
            </p:cNvSpPr>
            <p:nvPr/>
          </p:nvSpPr>
          <p:spPr bwMode="auto">
            <a:xfrm>
              <a:off x="837" y="2643"/>
              <a:ext cx="36" cy="29"/>
            </a:xfrm>
            <a:prstGeom prst="rect">
              <a:avLst/>
            </a:prstGeom>
            <a:solidFill>
              <a:srgbClr val="04688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3" name="Rectangle 295"/>
            <p:cNvSpPr>
              <a:spLocks noChangeArrowheads="1"/>
            </p:cNvSpPr>
            <p:nvPr/>
          </p:nvSpPr>
          <p:spPr bwMode="auto">
            <a:xfrm>
              <a:off x="756" y="2531"/>
              <a:ext cx="53" cy="24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4" name="Rectangle 296"/>
            <p:cNvSpPr>
              <a:spLocks noChangeArrowheads="1"/>
            </p:cNvSpPr>
            <p:nvPr/>
          </p:nvSpPr>
          <p:spPr bwMode="auto">
            <a:xfrm>
              <a:off x="756" y="2492"/>
              <a:ext cx="29" cy="39"/>
            </a:xfrm>
            <a:prstGeom prst="rect">
              <a:avLst/>
            </a:prstGeom>
            <a:solidFill>
              <a:srgbClr val="04688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5" name="Freeform 297"/>
            <p:cNvSpPr>
              <a:spLocks/>
            </p:cNvSpPr>
            <p:nvPr/>
          </p:nvSpPr>
          <p:spPr bwMode="auto">
            <a:xfrm>
              <a:off x="756" y="2164"/>
              <a:ext cx="48" cy="271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210" y="952"/>
                </a:cxn>
                <a:cxn ang="0">
                  <a:pos x="148" y="1100"/>
                </a:cxn>
                <a:cxn ang="0">
                  <a:pos x="148" y="1100"/>
                </a:cxn>
                <a:cxn ang="0">
                  <a:pos x="0" y="1162"/>
                </a:cxn>
                <a:cxn ang="0">
                  <a:pos x="0" y="1161"/>
                </a:cxn>
                <a:cxn ang="0">
                  <a:pos x="0" y="1075"/>
                </a:cxn>
                <a:cxn ang="0">
                  <a:pos x="0" y="1075"/>
                </a:cxn>
                <a:cxn ang="0">
                  <a:pos x="87" y="1039"/>
                </a:cxn>
                <a:cxn ang="0">
                  <a:pos x="88" y="1039"/>
                </a:cxn>
                <a:cxn ang="0">
                  <a:pos x="124" y="952"/>
                </a:cxn>
                <a:cxn ang="0">
                  <a:pos x="124" y="0"/>
                </a:cxn>
                <a:cxn ang="0">
                  <a:pos x="210" y="0"/>
                </a:cxn>
              </a:cxnLst>
              <a:rect l="0" t="0" r="r" b="b"/>
              <a:pathLst>
                <a:path w="210" h="1162">
                  <a:moveTo>
                    <a:pt x="210" y="0"/>
                  </a:moveTo>
                  <a:lnTo>
                    <a:pt x="210" y="952"/>
                  </a:lnTo>
                  <a:cubicBezTo>
                    <a:pt x="210" y="1009"/>
                    <a:pt x="186" y="1062"/>
                    <a:pt x="148" y="1100"/>
                  </a:cubicBezTo>
                  <a:lnTo>
                    <a:pt x="148" y="1100"/>
                  </a:lnTo>
                  <a:cubicBezTo>
                    <a:pt x="110" y="1138"/>
                    <a:pt x="58" y="1162"/>
                    <a:pt x="0" y="1162"/>
                  </a:cubicBezTo>
                  <a:lnTo>
                    <a:pt x="0" y="1161"/>
                  </a:lnTo>
                  <a:lnTo>
                    <a:pt x="0" y="1075"/>
                  </a:lnTo>
                  <a:lnTo>
                    <a:pt x="0" y="1075"/>
                  </a:lnTo>
                  <a:cubicBezTo>
                    <a:pt x="34" y="1075"/>
                    <a:pt x="65" y="1061"/>
                    <a:pt x="87" y="1039"/>
                  </a:cubicBezTo>
                  <a:lnTo>
                    <a:pt x="88" y="1039"/>
                  </a:lnTo>
                  <a:cubicBezTo>
                    <a:pt x="110" y="1017"/>
                    <a:pt x="124" y="986"/>
                    <a:pt x="124" y="952"/>
                  </a:cubicBezTo>
                  <a:lnTo>
                    <a:pt x="124" y="0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6" name="Rectangle 298"/>
            <p:cNvSpPr>
              <a:spLocks noChangeArrowheads="1"/>
            </p:cNvSpPr>
            <p:nvPr/>
          </p:nvSpPr>
          <p:spPr bwMode="auto">
            <a:xfrm>
              <a:off x="756" y="2424"/>
              <a:ext cx="10" cy="68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517" name="Рисунок 516" descr="004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279" y="4757655"/>
            <a:ext cx="1311014" cy="783892"/>
          </a:xfrm>
          <a:prstGeom prst="rect">
            <a:avLst/>
          </a:prstGeom>
        </p:spPr>
      </p:pic>
      <p:pic>
        <p:nvPicPr>
          <p:cNvPr id="320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877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="" xmlns:a16="http://schemas.microsoft.com/office/drawing/2014/main" id="{2AD04C8F-AB05-4497-BFF1-6646C296616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5626" name="Слайд think-cell" r:id="rId4" imgW="360" imgH="360" progId="">
              <p:embed/>
            </p:oleObj>
          </a:graphicData>
        </a:graphic>
      </p:graphicFrame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-203640" y="-11486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8837" y="4858421"/>
            <a:ext cx="4516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По рейтингу эффективности системы образования, РОССИЯ занимает 14 место в мире, из за значительного отставания по уровню грамотности учащихся средней школы и способности учащихся применять на практике полученные знания и навыки  (</a:t>
            </a:r>
            <a:r>
              <a:rPr lang="en-US" sz="1400" b="1" dirty="0">
                <a:solidFill>
                  <a:schemeClr val="bg1"/>
                </a:solidFill>
                <a:latin typeface="Arial" charset="0"/>
              </a:rPr>
              <a:t>PISA)</a:t>
            </a:r>
            <a:endParaRPr lang="ru-RU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97323" y="470893"/>
            <a:ext cx="101243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Международная оценка качества образования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3" y="6651117"/>
            <a:ext cx="70252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4810385" y="6613243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Здесь и далее использованы результаты РФ в международных сравнительных исследованиях, рук. Г.С. Ковалёва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9" name="TextBox 28"/>
          <p:cNvSpPr txBox="1">
            <a:spLocks noChangeArrowheads="1"/>
          </p:cNvSpPr>
          <p:nvPr/>
        </p:nvSpPr>
        <p:spPr bwMode="auto">
          <a:xfrm>
            <a:off x="564991" y="1304121"/>
            <a:ext cx="115775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b="1" dirty="0" smtClean="0">
                <a:solidFill>
                  <a:srgbClr val="002060"/>
                </a:solidFill>
              </a:rPr>
              <a:t>Российские школьники </a:t>
            </a:r>
            <a:r>
              <a:rPr lang="ru-RU" altLang="ru-RU" sz="2000" b="1" dirty="0">
                <a:solidFill>
                  <a:srgbClr val="002060"/>
                </a:solidFill>
              </a:rPr>
              <a:t>обладают значительным объемом знаний, 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но не </a:t>
            </a:r>
            <a:r>
              <a:rPr lang="ru-RU" altLang="ru-RU" sz="2000" b="1" dirty="0">
                <a:solidFill>
                  <a:srgbClr val="002060"/>
                </a:solidFill>
              </a:rPr>
              <a:t>умеют 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грамотно пользоваться </a:t>
            </a:r>
            <a:r>
              <a:rPr lang="ru-RU" altLang="ru-RU" sz="2000" b="1" dirty="0">
                <a:solidFill>
                  <a:srgbClr val="002060"/>
                </a:solidFill>
              </a:rPr>
              <a:t>этими 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знаниями  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64991" y="2020557"/>
            <a:ext cx="1086073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российских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 в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исследованиях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PIRLS, TIMSS,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2015-2016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годы)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1423023" y="2391013"/>
            <a:ext cx="9468028" cy="4194685"/>
            <a:chOff x="1546789" y="2279867"/>
            <a:chExt cx="9468028" cy="4194685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46789" y="2302201"/>
              <a:ext cx="9468028" cy="417235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2042444" y="2521010"/>
              <a:ext cx="3830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432614" y="2820113"/>
              <a:ext cx="3830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902633" y="3349952"/>
              <a:ext cx="447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endPara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349951" y="2714222"/>
              <a:ext cx="447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839999" y="3491890"/>
              <a:ext cx="447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515117" y="2464533"/>
              <a:ext cx="447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962435" y="2714222"/>
              <a:ext cx="447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513857" y="3470123"/>
              <a:ext cx="447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57144" y="3189445"/>
              <a:ext cx="447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834240" y="2279867"/>
              <a:ext cx="447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423359" y="3324316"/>
              <a:ext cx="447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endPara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437637" y="3131107"/>
              <a:ext cx="447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5" name="Группа 64"/>
            <p:cNvGrpSpPr/>
            <p:nvPr/>
          </p:nvGrpSpPr>
          <p:grpSpPr>
            <a:xfrm>
              <a:off x="9467849" y="3315773"/>
              <a:ext cx="1447800" cy="714038"/>
              <a:chOff x="9467849" y="3315773"/>
              <a:chExt cx="1447800" cy="714038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9832363" y="3660479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7849" y="3315773"/>
                <a:ext cx="1204913" cy="143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8338" y="3573065"/>
                <a:ext cx="1447311" cy="134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1" name="Овал 70"/>
          <p:cNvSpPr/>
          <p:nvPr/>
        </p:nvSpPr>
        <p:spPr>
          <a:xfrm>
            <a:off x="2803465" y="3428733"/>
            <a:ext cx="447318" cy="30244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5414689" y="3563337"/>
            <a:ext cx="447318" cy="30244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7324191" y="3412656"/>
            <a:ext cx="447318" cy="30244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1933780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95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="" xmlns:a16="http://schemas.microsoft.com/office/drawing/2014/main" id="{2AD04C8F-AB05-4497-BFF1-6646C296616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8862" name="Слайд think-cell" r:id="rId4" imgW="360" imgH="360" progId="">
              <p:embed/>
            </p:oleObj>
          </a:graphicData>
        </a:graphic>
      </p:graphicFrame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-203640" y="-11486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8837" y="4858421"/>
            <a:ext cx="4516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По рейтингу эффективности системы образования, РОССИЯ занимает 14 место в мире, из за значительного отставания по уровню грамотности учащихся средней школы и способности учащихся применять на практике полученные знания и навыки  (</a:t>
            </a:r>
            <a:r>
              <a:rPr lang="en-US" sz="1400" b="1" dirty="0">
                <a:solidFill>
                  <a:schemeClr val="bg1"/>
                </a:solidFill>
                <a:latin typeface="Arial" charset="0"/>
              </a:rPr>
              <a:t>PISA)</a:t>
            </a:r>
            <a:endParaRPr lang="ru-RU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97323" y="470893"/>
            <a:ext cx="101243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Международная оценка качества образования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3" y="6651117"/>
            <a:ext cx="70252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4810385" y="6613243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Здесь и далее использованы результаты РФ в международных сравнительных исследованиях, рук. Г.С. Ковалёва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9" name="TextBox 28"/>
          <p:cNvSpPr txBox="1">
            <a:spLocks noChangeArrowheads="1"/>
          </p:cNvSpPr>
          <p:nvPr/>
        </p:nvSpPr>
        <p:spPr bwMode="auto">
          <a:xfrm>
            <a:off x="564991" y="1304121"/>
            <a:ext cx="115775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b="1" dirty="0" smtClean="0">
                <a:solidFill>
                  <a:srgbClr val="002060"/>
                </a:solidFill>
              </a:rPr>
              <a:t>Российские школьники </a:t>
            </a:r>
            <a:r>
              <a:rPr lang="ru-RU" altLang="ru-RU" sz="2000" b="1" dirty="0">
                <a:solidFill>
                  <a:srgbClr val="002060"/>
                </a:solidFill>
              </a:rPr>
              <a:t>обладают значительным объемом знаний, 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но не </a:t>
            </a:r>
            <a:r>
              <a:rPr lang="ru-RU" altLang="ru-RU" sz="2000" b="1" dirty="0">
                <a:solidFill>
                  <a:srgbClr val="002060"/>
                </a:solidFill>
              </a:rPr>
              <a:t>умеют 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грамотно пользоваться </a:t>
            </a:r>
            <a:r>
              <a:rPr lang="ru-RU" altLang="ru-RU" sz="2000" b="1" dirty="0">
                <a:solidFill>
                  <a:srgbClr val="002060"/>
                </a:solidFill>
              </a:rPr>
              <a:t>этими 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знаниями  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1933780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6311" y="2012007"/>
            <a:ext cx="1219199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российских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 в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исследованиях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80000"/>
              </a:lnSpc>
              <a:defRPr/>
            </a:pP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" y="2325939"/>
            <a:ext cx="4175671" cy="249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942" y="2325939"/>
            <a:ext cx="3920369" cy="247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380" y="4072789"/>
            <a:ext cx="4235982" cy="247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826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72101" y="3443404"/>
            <a:ext cx="3648200" cy="1007297"/>
            <a:chOff x="2399924" y="2434776"/>
            <a:chExt cx="3648200" cy="100729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098291" y="2434776"/>
              <a:ext cx="20409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20 - 30%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399924" y="3072741"/>
              <a:ext cx="364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088956" y="1900238"/>
            <a:ext cx="5330517" cy="2318401"/>
            <a:chOff x="5067353" y="447277"/>
            <a:chExt cx="5330517" cy="2318401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8356926" y="2119347"/>
              <a:ext cx="20409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90 - 95%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67353" y="447277"/>
              <a:ext cx="364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4766571" y="6554647"/>
            <a:ext cx="72648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Здесь и далее использованы результаты РФ в международных сравнительных исследованиях, рук. Г.С. Ковалёва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303" y="516623"/>
            <a:ext cx="1009207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Результаты </a:t>
            </a:r>
            <a:r>
              <a:rPr lang="en-US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PISA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15-летние обучающиеся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3" y="6651116"/>
            <a:ext cx="23135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4933" y="4201538"/>
            <a:ext cx="5388123" cy="18074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Н</a:t>
            </a: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е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достигают порогового уровня функциональной грамотности по всем </a:t>
            </a: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3-м областям: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чтению, 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математике, 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естествознанию или 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отдельным </a:t>
            </a:r>
            <a:r>
              <a:rPr lang="ru-RU" altLang="ru-RU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областям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142958" y="4218639"/>
            <a:ext cx="5243163" cy="18074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Н</a:t>
            </a: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е </a:t>
            </a: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достигают высоких уровней функциональной грамотности: </a:t>
            </a:r>
            <a:endParaRPr lang="ru-RU" altLang="ru-RU" b="1" dirty="0" smtClean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способности 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самостоятельно </a:t>
            </a:r>
            <a:r>
              <a:rPr lang="ru-RU" altLang="ru-RU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мыслить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функционировать 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 сложных </a:t>
            </a:r>
            <a:r>
              <a:rPr lang="ru-RU" altLang="ru-RU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условиях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4220" y="1442076"/>
            <a:ext cx="3315259" cy="2052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8224" y="1322604"/>
            <a:ext cx="3369233" cy="2163492"/>
          </a:xfrm>
          <a:prstGeom prst="rect">
            <a:avLst/>
          </a:prstGeom>
        </p:spPr>
      </p:pic>
      <p:cxnSp>
        <p:nvCxnSpPr>
          <p:cNvPr id="47" name="Прямая соединительная линия 4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45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133368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767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L45Bs_49czdZE6X9rW1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L45Bs_49czdZE6X9rW1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8511</TotalTime>
  <Words>4446</Words>
  <Application>Microsoft Office PowerPoint</Application>
  <PresentationFormat>Произвольный</PresentationFormat>
  <Paragraphs>690</Paragraphs>
  <Slides>50</Slides>
  <Notes>27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Тема Office</vt:lpstr>
      <vt:lpstr>1_Тема Office</vt:lpstr>
      <vt:lpstr>2_Тема Office</vt:lpstr>
      <vt:lpstr>3_Тема Office</vt:lpstr>
      <vt:lpstr>4_Тема Office</vt:lpstr>
      <vt:lpstr>Слайд think-cell</vt:lpstr>
      <vt:lpstr>ГРУППА КОМПАНИЙ «ПРОСВЕЩЕНИЕ» — СИСТЕМЕ ОБРАЗОВАНИЯ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Модель математической грамотности. PISA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Сервисы для педагогов на сайте Группы компаний «Просвещение» prosv.ru  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</dc:creator>
  <cp:lastModifiedBy>jun-aleksandrova</cp:lastModifiedBy>
  <cp:revision>848</cp:revision>
  <cp:lastPrinted>2019-08-02T09:06:22Z</cp:lastPrinted>
  <dcterms:created xsi:type="dcterms:W3CDTF">2018-07-24T05:59:49Z</dcterms:created>
  <dcterms:modified xsi:type="dcterms:W3CDTF">2021-10-13T06:42:16Z</dcterms:modified>
</cp:coreProperties>
</file>