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476" r:id="rId2"/>
    <p:sldId id="477" r:id="rId3"/>
  </p:sldIdLst>
  <p:sldSz cx="9906000" cy="6858000" type="A4"/>
  <p:notesSz cx="6797675" cy="9874250"/>
  <p:defaultTextStyle>
    <a:defPPr>
      <a:defRPr lang="ru-RU"/>
    </a:defPPr>
    <a:lvl1pPr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561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709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9857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005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40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888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36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184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3333FF"/>
    <a:srgbClr val="008A3E"/>
    <a:srgbClr val="F8F8F8"/>
    <a:srgbClr val="FFFFFF"/>
    <a:srgbClr val="0033CC"/>
    <a:srgbClr val="9DB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79" autoAdjust="0"/>
    <p:restoredTop sz="94671" autoAdjust="0"/>
  </p:normalViewPr>
  <p:slideViewPr>
    <p:cSldViewPr>
      <p:cViewPr varScale="1">
        <p:scale>
          <a:sx n="105" d="100"/>
          <a:sy n="105" d="100"/>
        </p:scale>
        <p:origin x="1398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265"/>
          </a:xfrm>
          <a:prstGeom prst="rect">
            <a:avLst/>
          </a:prstGeom>
        </p:spPr>
        <p:txBody>
          <a:bodyPr vert="horz" lIns="91006" tIns="45503" rIns="91006" bIns="45503" rtlCol="0"/>
          <a:lstStyle>
            <a:lvl1pPr algn="l" defTabSz="909853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1"/>
            <a:ext cx="2946400" cy="494265"/>
          </a:xfrm>
          <a:prstGeom prst="rect">
            <a:avLst/>
          </a:prstGeom>
        </p:spPr>
        <p:txBody>
          <a:bodyPr vert="horz" lIns="91006" tIns="45503" rIns="91006" bIns="45503" rtlCol="0"/>
          <a:lstStyle>
            <a:lvl1pPr algn="r" defTabSz="90985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04CECE-5302-482C-B49A-E5C9861D4F7E}" type="datetimeFigureOut">
              <a:rPr lang="ru-RU"/>
              <a:pPr>
                <a:defRPr/>
              </a:pPr>
              <a:t>28.07.2021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407"/>
            <a:ext cx="2946400" cy="494264"/>
          </a:xfrm>
          <a:prstGeom prst="rect">
            <a:avLst/>
          </a:prstGeom>
        </p:spPr>
        <p:txBody>
          <a:bodyPr vert="horz" lIns="91006" tIns="45503" rIns="91006" bIns="45503" rtlCol="0" anchor="b"/>
          <a:lstStyle>
            <a:lvl1pPr algn="l" defTabSz="909853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378407"/>
            <a:ext cx="2946400" cy="494264"/>
          </a:xfrm>
          <a:prstGeom prst="rect">
            <a:avLst/>
          </a:prstGeom>
        </p:spPr>
        <p:txBody>
          <a:bodyPr vert="horz" lIns="91006" tIns="45503" rIns="91006" bIns="45503" rtlCol="0" anchor="b"/>
          <a:lstStyle>
            <a:lvl1pPr algn="r" defTabSz="90985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36A602C-79F9-40AD-9680-487DF4DF61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33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265"/>
          </a:xfrm>
          <a:prstGeom prst="rect">
            <a:avLst/>
          </a:prstGeom>
        </p:spPr>
        <p:txBody>
          <a:bodyPr vert="horz" lIns="91006" tIns="45503" rIns="91006" bIns="45503" rtlCol="0"/>
          <a:lstStyle>
            <a:lvl1pPr algn="l" defTabSz="909853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0" y="1"/>
            <a:ext cx="2946400" cy="494265"/>
          </a:xfrm>
          <a:prstGeom prst="rect">
            <a:avLst/>
          </a:prstGeom>
        </p:spPr>
        <p:txBody>
          <a:bodyPr vert="horz" lIns="91006" tIns="45503" rIns="91006" bIns="45503" rtlCol="0"/>
          <a:lstStyle>
            <a:lvl1pPr algn="r" defTabSz="90985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DF98D0-D02B-4664-B71D-9D81176C182A}" type="datetimeFigureOut">
              <a:rPr lang="ru-RU"/>
              <a:pPr>
                <a:defRPr/>
              </a:pPr>
              <a:t>28.07.2021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22313" y="739775"/>
            <a:ext cx="5353050" cy="3706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6" tIns="45503" rIns="91006" bIns="45503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689994"/>
            <a:ext cx="5438775" cy="4443649"/>
          </a:xfrm>
          <a:prstGeom prst="rect">
            <a:avLst/>
          </a:prstGeom>
        </p:spPr>
        <p:txBody>
          <a:bodyPr vert="horz" lIns="91006" tIns="45503" rIns="91006" bIns="45503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07"/>
            <a:ext cx="2946400" cy="494264"/>
          </a:xfrm>
          <a:prstGeom prst="rect">
            <a:avLst/>
          </a:prstGeom>
        </p:spPr>
        <p:txBody>
          <a:bodyPr vert="horz" lIns="91006" tIns="45503" rIns="91006" bIns="45503" rtlCol="0" anchor="b"/>
          <a:lstStyle>
            <a:lvl1pPr algn="l" defTabSz="909853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0" y="9378407"/>
            <a:ext cx="2946400" cy="494264"/>
          </a:xfrm>
          <a:prstGeom prst="rect">
            <a:avLst/>
          </a:prstGeom>
        </p:spPr>
        <p:txBody>
          <a:bodyPr vert="horz" lIns="91006" tIns="45503" rIns="91006" bIns="45503" rtlCol="0" anchor="b"/>
          <a:lstStyle>
            <a:lvl1pPr algn="r" defTabSz="909853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5B1CC9-6567-4486-8119-E399338808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672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61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09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857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05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20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64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08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52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725488" y="739775"/>
            <a:ext cx="534670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5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6A64-AB1C-4987-8D9D-DAC4C2E8F70C}" type="datetime1">
              <a:rPr lang="ru-RU"/>
              <a:pPr>
                <a:defRPr/>
              </a:pPr>
              <a:t>28.07.2021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3D51C-17C1-49CA-A3BD-FD0278D5AB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36D8E-B240-4EEC-8C30-12EECA588B4F}" type="datetime1">
              <a:rPr lang="ru-RU"/>
              <a:pPr>
                <a:defRPr/>
              </a:pPr>
              <a:t>28.07.2021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91F16-7E99-48CF-B71E-9345FAB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93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93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1153-B47F-4C8A-8748-F139D54A9115}" type="datetime1">
              <a:rPr lang="ru-RU"/>
              <a:pPr>
                <a:defRPr/>
              </a:pPr>
              <a:t>28.07.2021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89655-D648-484E-B858-61D81ECB94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F4A1-2E33-48EB-B1EE-3F3A713FF0E4}" type="datetime1">
              <a:rPr lang="ru-RU"/>
              <a:pPr>
                <a:defRPr/>
              </a:pPr>
              <a:t>28.07.2021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5E9C-ACE3-4273-8315-BE46646FAA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FCC1-D054-4361-937C-9154AD2D1DB4}" type="datetime1">
              <a:rPr lang="ru-RU"/>
              <a:pPr>
                <a:defRPr/>
              </a:pPr>
              <a:t>28.07.2021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905FF-F2FA-4759-923F-C0D59BD194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0A96-F57D-4031-B11B-60EBA3A0B8FB}" type="datetime1">
              <a:rPr lang="ru-RU"/>
              <a:pPr>
                <a:defRPr/>
              </a:pPr>
              <a:t>28.07.2021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80ED-C948-4CDA-BA18-65D7440187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45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9" y="1535117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45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6B96E-CE9D-4C55-8985-FDF89DC77CB5}" type="datetime1">
              <a:rPr lang="ru-RU"/>
              <a:pPr>
                <a:defRPr/>
              </a:pPr>
              <a:t>28.07.2021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B5D61-3BB0-4036-BD33-D97D3AF761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62D4D-9EFC-487F-B761-34AF0AAB3C21}" type="datetime1">
              <a:rPr lang="ru-RU"/>
              <a:pPr>
                <a:defRPr/>
              </a:pPr>
              <a:t>28.07.2021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1002-68EA-46C6-85ED-3AC94158DC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ED36-0AEE-4829-9FB0-0AB175715D5D}" type="datetime1">
              <a:rPr lang="ru-RU"/>
              <a:pPr>
                <a:defRPr/>
              </a:pPr>
              <a:t>28.07.2021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AE92-EF41-4512-8285-07CD6A6F0A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6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4" y="273080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5" indent="0">
              <a:buNone/>
              <a:defRPr sz="1200"/>
            </a:lvl2pPr>
            <a:lvl3pPr marL="914088" indent="0">
              <a:buNone/>
              <a:defRPr sz="11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DDD6-B232-4BC8-8781-B53262CE2475}" type="datetime1">
              <a:rPr lang="ru-RU"/>
              <a:pPr>
                <a:defRPr/>
              </a:pPr>
              <a:t>28.07.2021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981A-E2AE-4372-8495-6A78E5317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2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45" indent="0">
              <a:buNone/>
              <a:defRPr sz="2800"/>
            </a:lvl2pPr>
            <a:lvl3pPr marL="914088" indent="0">
              <a:buNone/>
              <a:defRPr sz="2300"/>
            </a:lvl3pPr>
            <a:lvl4pPr marL="1371132" indent="0">
              <a:buNone/>
              <a:defRPr sz="2000"/>
            </a:lvl4pPr>
            <a:lvl5pPr marL="1828176" indent="0">
              <a:buNone/>
              <a:defRPr sz="2000"/>
            </a:lvl5pPr>
            <a:lvl6pPr marL="2285220" indent="0">
              <a:buNone/>
              <a:defRPr sz="2000"/>
            </a:lvl6pPr>
            <a:lvl7pPr marL="2742264" indent="0">
              <a:buNone/>
              <a:defRPr sz="2000"/>
            </a:lvl7pPr>
            <a:lvl8pPr marL="3199308" indent="0">
              <a:buNone/>
              <a:defRPr sz="2000"/>
            </a:lvl8pPr>
            <a:lvl9pPr marL="3656352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66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45" indent="0">
              <a:buNone/>
              <a:defRPr sz="1200"/>
            </a:lvl2pPr>
            <a:lvl3pPr marL="914088" indent="0">
              <a:buNone/>
              <a:defRPr sz="11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0F1B9-252A-4364-A260-EB0298DC4021}" type="datetime1">
              <a:rPr lang="ru-RU"/>
              <a:pPr>
                <a:defRPr/>
              </a:pPr>
              <a:t>28.07.2021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1ED5A-ADCA-4EA5-B8B7-C569A257AD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299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 defTabSz="914088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2620AF-E333-42E7-BF50-4DC840D906CD}" type="datetime1">
              <a:rPr lang="ru-RU"/>
              <a:pPr>
                <a:defRPr/>
              </a:pPr>
              <a:t>28.07.2021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 defTabSz="914088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r" defTabSz="914088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57CA0E-6527-4DD0-BE8B-50C0D6DA7D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defTabSz="912709" rtl="0" fontAlgn="base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148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296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445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592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1274" indent="-341274" algn="l" defTabSz="912709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79" indent="-284131" algn="l" defTabSz="912709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83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31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79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42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6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30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74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5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6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2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64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0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5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28464" y="116632"/>
            <a:ext cx="9649072" cy="6552728"/>
            <a:chOff x="128464" y="116632"/>
            <a:chExt cx="9649072" cy="6552728"/>
          </a:xfrm>
        </p:grpSpPr>
        <p:pic>
          <p:nvPicPr>
            <p:cNvPr id="13" name="Рисунок 12" descr="C:\Users\Ковалева\Desktop\Отделение предназначения офицеров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464" y="116632"/>
              <a:ext cx="9649072" cy="65527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6537176" y="4005064"/>
              <a:ext cx="3177356" cy="2530475"/>
            </a:xfrm>
            <a:prstGeom prst="rect">
              <a:avLst/>
            </a:prstGeom>
            <a:solidFill>
              <a:srgbClr val="8DB3E2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Генеральным штабом ВС РФ вносятся изменения по стимулированию граждан находящихся людском мобилизационном резерве: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бесплатное медицинское обеспечение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граждан, находящихся в людском мобилизационном резерве и членов их семей;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увеличение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денежного довольствия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на 1,5 оклада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денежные выплаты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за сдачу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нормативов по физической подготовке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выплата классной квалификации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от 5 20%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98" y="152116"/>
            <a:ext cx="9650804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78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225600"/>
              </p:ext>
            </p:extLst>
          </p:nvPr>
        </p:nvGraphicFramePr>
        <p:xfrm>
          <a:off x="2193039" y="836711"/>
          <a:ext cx="5519921" cy="5358510"/>
        </p:xfrm>
        <a:graphic>
          <a:graphicData uri="http://schemas.openxmlformats.org/drawingml/2006/table">
            <a:tbl>
              <a:tblPr firstRow="1" firstCol="1" bandRow="1"/>
              <a:tblGrid>
                <a:gridCol w="1277780">
                  <a:extLst>
                    <a:ext uri="{9D8B030D-6E8A-4147-A177-3AD203B41FA5}">
                      <a16:colId xmlns:a16="http://schemas.microsoft.com/office/drawing/2014/main" val="3010395843"/>
                    </a:ext>
                  </a:extLst>
                </a:gridCol>
                <a:gridCol w="1922599">
                  <a:extLst>
                    <a:ext uri="{9D8B030D-6E8A-4147-A177-3AD203B41FA5}">
                      <a16:colId xmlns:a16="http://schemas.microsoft.com/office/drawing/2014/main" val="567093528"/>
                    </a:ext>
                  </a:extLst>
                </a:gridCol>
                <a:gridCol w="1200990">
                  <a:extLst>
                    <a:ext uri="{9D8B030D-6E8A-4147-A177-3AD203B41FA5}">
                      <a16:colId xmlns:a16="http://schemas.microsoft.com/office/drawing/2014/main" val="21383211"/>
                    </a:ext>
                  </a:extLst>
                </a:gridCol>
                <a:gridCol w="1118552">
                  <a:extLst>
                    <a:ext uri="{9D8B030D-6E8A-4147-A177-3AD203B41FA5}">
                      <a16:colId xmlns:a16="http://schemas.microsoft.com/office/drawing/2014/main" val="2552666521"/>
                    </a:ext>
                  </a:extLst>
                </a:gridCol>
              </a:tblGrid>
              <a:tr h="14426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Телефон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Режим работы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Кабинеты для беседы с кандидатами, изъявшие желание заключить контракт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30761"/>
                  </a:ext>
                </a:extLst>
              </a:tr>
              <a:tr h="20609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Военный комиссариат Дзержинского и Центрального районов г. Волгограда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833071"/>
                  </a:ext>
                </a:extLst>
              </a:tr>
              <a:tr h="61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Волгоград,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Лесогорская, 82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(8442) 78-71-14 (дежурный)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(8442) 78-66-96 (офицеры)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Пн-Чт 9:00-18:00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Пт 9:00-16:45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обед 13:00-13:45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Каб.№109, 114, 115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145411"/>
                  </a:ext>
                </a:extLst>
              </a:tr>
              <a:tr h="20609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Военный комиссариат Советского, Ворошиловского и Кировского районов г. Волгограда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7996301"/>
                  </a:ext>
                </a:extLst>
              </a:tr>
              <a:tr h="10304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Волгоград,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Криворожская, 2в (г. Волгоград,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Генерала Шумилова, 21)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(8442) 41-82-81 (дежурный)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(8442) 41-19-38 (офицеры)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(8442) 41-63-60 (солдаты)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(8442) 45-07-73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Пн-Чт 9:00-18:00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Пт 9:00-16:45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обед 13:00-13:45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Каб.№107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Каб.№310, 312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112097"/>
                  </a:ext>
                </a:extLst>
              </a:tr>
              <a:tr h="20609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Военный комиссариат Краснооктябрьского и Тракторозаводского районов г. Волгограда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874095"/>
                  </a:ext>
                </a:extLst>
              </a:tr>
              <a:tr h="824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Волгоград,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Таращанцев, 69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(8442) 71-07-74 (дежурный)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(8442) 76-56-30 (офицеры, солдаты)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Пн-Чт 9:00-18:00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Пт 9:00-16:45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обед 13:00-13:45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Каб.№107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475761"/>
                  </a:ext>
                </a:extLst>
              </a:tr>
              <a:tr h="20609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Военный комиссариат Красноармейского района г. Волгограда и Светлоярского района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492682"/>
                  </a:ext>
                </a:extLst>
              </a:tr>
              <a:tr h="618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 Волгоград,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пл. Свободы, 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(8442) 67-06-98 (дежурный)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(8442) 67-52-26 (офицеры, солдаты)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Пн-Чт 9:00-18:00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Пт 9:00-16:45</a:t>
                      </a:r>
                      <a:b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обед 13:00-13:45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Каб.№9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00" marR="610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40258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725297" y="399534"/>
            <a:ext cx="3912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 eaLnBrk="0" hangingPunct="0"/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военных комиссариатов:</a:t>
            </a:r>
            <a:endParaRPr lang="ru-RU" altLang="ru-RU" sz="800" b="1" dirty="0"/>
          </a:p>
        </p:txBody>
      </p:sp>
    </p:spTree>
    <p:extLst>
      <p:ext uri="{BB962C8B-B14F-4D97-AF65-F5344CB8AC3E}">
        <p14:creationId xmlns:p14="http://schemas.microsoft.com/office/powerpoint/2010/main" val="4628232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10697</TotalTime>
  <Words>226</Words>
  <Application>Microsoft Office PowerPoint</Application>
  <PresentationFormat>Лист A4 (210x297 мм)</PresentationFormat>
  <Paragraphs>46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Дронов</dc:creator>
  <cp:lastModifiedBy>Чернов Максим Николаевич</cp:lastModifiedBy>
  <cp:revision>354</cp:revision>
  <cp:lastPrinted>2021-07-28T12:08:51Z</cp:lastPrinted>
  <dcterms:created xsi:type="dcterms:W3CDTF">2018-11-14T07:23:05Z</dcterms:created>
  <dcterms:modified xsi:type="dcterms:W3CDTF">2021-07-28T12:08:54Z</dcterms:modified>
</cp:coreProperties>
</file>